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4966" r:id="rId1"/>
    <p:sldMasterId id="2147484949" r:id="rId2"/>
    <p:sldMasterId id="2147484957" r:id="rId3"/>
    <p:sldMasterId id="2147483648" r:id="rId4"/>
  </p:sldMasterIdLst>
  <p:notesMasterIdLst>
    <p:notesMasterId r:id="rId25"/>
  </p:notesMasterIdLst>
  <p:sldIdLst>
    <p:sldId id="257" r:id="rId5"/>
    <p:sldId id="258" r:id="rId6"/>
    <p:sldId id="262" r:id="rId7"/>
    <p:sldId id="263" r:id="rId8"/>
    <p:sldId id="278" r:id="rId9"/>
    <p:sldId id="2123258533" r:id="rId10"/>
    <p:sldId id="277" r:id="rId11"/>
    <p:sldId id="280" r:id="rId12"/>
    <p:sldId id="2029" r:id="rId13"/>
    <p:sldId id="279" r:id="rId14"/>
    <p:sldId id="2123258534" r:id="rId15"/>
    <p:sldId id="2123258535" r:id="rId16"/>
    <p:sldId id="281" r:id="rId17"/>
    <p:sldId id="2123258536" r:id="rId18"/>
    <p:sldId id="2076137831" r:id="rId19"/>
    <p:sldId id="2123258532" r:id="rId20"/>
    <p:sldId id="268" r:id="rId21"/>
    <p:sldId id="2123258531" r:id="rId22"/>
    <p:sldId id="2076137832" r:id="rId23"/>
    <p:sldId id="270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  <p:embeddedFont>
      <p:font typeface="Segoe UI Light" panose="020B0502040204020203" pitchFamily="34" charset="0"/>
      <p:regular r:id="rId36"/>
      <p:italic r:id="rId37"/>
    </p:embeddedFont>
    <p:embeddedFont>
      <p:font typeface="Segoe UI Semibold" panose="020B0702040204020203" pitchFamily="34" charset="0"/>
      <p:bold r:id="rId38"/>
      <p:boldItalic r:id="rId39"/>
    </p:embeddedFont>
    <p:embeddedFont>
      <p:font typeface="Segoe UI Semilight" panose="020B0402040204020203" pitchFamily="34" charset="0"/>
      <p:regular r:id="rId40"/>
      <p: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87FF2F-9320-4B58-A62D-8A9D82931EA4}" v="8" dt="2021-03-22T09:22:20.4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70297" autoAdjust="0"/>
  </p:normalViewPr>
  <p:slideViewPr>
    <p:cSldViewPr snapToGrid="0" showGuides="1">
      <p:cViewPr varScale="1">
        <p:scale>
          <a:sx n="115" d="100"/>
          <a:sy n="115" d="100"/>
        </p:scale>
        <p:origin x="191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0" d="100"/>
          <a:sy n="120" d="100"/>
        </p:scale>
        <p:origin x="5048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1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BF1810-CC34-4803-9D92-EAD9A87D6181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51D6E0F-30F4-4813-8D35-B72ED6E08B32}">
      <dgm:prSet/>
      <dgm:spPr/>
      <dgm:t>
        <a:bodyPr/>
        <a:lstStyle/>
        <a:p>
          <a:r>
            <a:rPr lang="en-US"/>
            <a:t>Define Azure Management Groups &amp; Subscriptions model</a:t>
          </a:r>
        </a:p>
      </dgm:t>
    </dgm:pt>
    <dgm:pt modelId="{29B12F21-E430-4BB0-8725-13BA373F278F}" type="parTrans" cxnId="{437A37BE-3E3A-46A7-BF8F-A99AA3560E99}">
      <dgm:prSet/>
      <dgm:spPr/>
      <dgm:t>
        <a:bodyPr/>
        <a:lstStyle/>
        <a:p>
          <a:endParaRPr lang="en-US"/>
        </a:p>
      </dgm:t>
    </dgm:pt>
    <dgm:pt modelId="{85BCDF23-3A7D-4F17-8907-E493A6E395DF}" type="sibTrans" cxnId="{437A37BE-3E3A-46A7-BF8F-A99AA3560E99}">
      <dgm:prSet/>
      <dgm:spPr/>
      <dgm:t>
        <a:bodyPr/>
        <a:lstStyle/>
        <a:p>
          <a:endParaRPr lang="en-US"/>
        </a:p>
      </dgm:t>
    </dgm:pt>
    <dgm:pt modelId="{764D4B7A-B55D-4F91-A616-38F078DC40C7}">
      <dgm:prSet/>
      <dgm:spPr/>
      <dgm:t>
        <a:bodyPr/>
        <a:lstStyle/>
        <a:p>
          <a:r>
            <a:rPr lang="en-US"/>
            <a:t>RACI</a:t>
          </a:r>
        </a:p>
      </dgm:t>
    </dgm:pt>
    <dgm:pt modelId="{07E3579B-01AA-462A-A048-95A0DA93108D}" type="parTrans" cxnId="{F2B1FDDA-7608-4364-87D2-DDACCC0C50BF}">
      <dgm:prSet/>
      <dgm:spPr/>
      <dgm:t>
        <a:bodyPr/>
        <a:lstStyle/>
        <a:p>
          <a:endParaRPr lang="en-US"/>
        </a:p>
      </dgm:t>
    </dgm:pt>
    <dgm:pt modelId="{0181D9C6-D916-4FA4-A781-71AD10FF7B74}" type="sibTrans" cxnId="{F2B1FDDA-7608-4364-87D2-DDACCC0C50BF}">
      <dgm:prSet/>
      <dgm:spPr/>
      <dgm:t>
        <a:bodyPr/>
        <a:lstStyle/>
        <a:p>
          <a:endParaRPr lang="en-US"/>
        </a:p>
      </dgm:t>
    </dgm:pt>
    <dgm:pt modelId="{16A6EA21-C5DF-429A-BCB8-04A8038C56C3}">
      <dgm:prSet/>
      <dgm:spPr/>
      <dgm:t>
        <a:bodyPr/>
        <a:lstStyle/>
        <a:p>
          <a:r>
            <a:rPr lang="en-US"/>
            <a:t>Define resource consistency roles &amp; responsibilities </a:t>
          </a:r>
        </a:p>
      </dgm:t>
    </dgm:pt>
    <dgm:pt modelId="{623E5D1F-FFF5-4F8B-9FF9-5B6909548D71}" type="parTrans" cxnId="{339A8FB7-BF6B-42C3-93A4-679AEC820364}">
      <dgm:prSet/>
      <dgm:spPr/>
      <dgm:t>
        <a:bodyPr/>
        <a:lstStyle/>
        <a:p>
          <a:endParaRPr lang="en-US"/>
        </a:p>
      </dgm:t>
    </dgm:pt>
    <dgm:pt modelId="{94AF4AC7-1E08-40F1-810F-017B99E23A09}" type="sibTrans" cxnId="{339A8FB7-BF6B-42C3-93A4-679AEC820364}">
      <dgm:prSet/>
      <dgm:spPr/>
      <dgm:t>
        <a:bodyPr/>
        <a:lstStyle/>
        <a:p>
          <a:endParaRPr lang="en-US"/>
        </a:p>
      </dgm:t>
    </dgm:pt>
    <dgm:pt modelId="{76D8AA61-1B46-41E9-BBFB-DD4A4EB54378}">
      <dgm:prSet/>
      <dgm:spPr/>
      <dgm:t>
        <a:bodyPr/>
        <a:lstStyle/>
        <a:p>
          <a:r>
            <a:rPr lang="en-US" dirty="0"/>
            <a:t>Define Resource Consistency Policies</a:t>
          </a:r>
        </a:p>
      </dgm:t>
    </dgm:pt>
    <dgm:pt modelId="{DD60F79E-70CB-441C-8D37-608EB3D831D1}" type="parTrans" cxnId="{1AB2C4BC-81C2-418F-957F-A32854AD3F13}">
      <dgm:prSet/>
      <dgm:spPr/>
      <dgm:t>
        <a:bodyPr/>
        <a:lstStyle/>
        <a:p>
          <a:endParaRPr lang="en-US"/>
        </a:p>
      </dgm:t>
    </dgm:pt>
    <dgm:pt modelId="{8AA54033-14E0-4DB4-A81D-F990411DEF36}" type="sibTrans" cxnId="{1AB2C4BC-81C2-418F-957F-A32854AD3F13}">
      <dgm:prSet/>
      <dgm:spPr/>
      <dgm:t>
        <a:bodyPr/>
        <a:lstStyle/>
        <a:p>
          <a:endParaRPr lang="en-US"/>
        </a:p>
      </dgm:t>
    </dgm:pt>
    <dgm:pt modelId="{5387A5AE-01FA-46D8-8F4F-5764DF07977A}" type="pres">
      <dgm:prSet presAssocID="{5DBF1810-CC34-4803-9D92-EAD9A87D6181}" presName="Name0" presStyleCnt="0">
        <dgm:presLayoutVars>
          <dgm:dir/>
          <dgm:resizeHandles val="exact"/>
        </dgm:presLayoutVars>
      </dgm:prSet>
      <dgm:spPr/>
    </dgm:pt>
    <dgm:pt modelId="{6EC48423-50D6-46FA-AE2F-57A310E1F0BE}" type="pres">
      <dgm:prSet presAssocID="{951D6E0F-30F4-4813-8D35-B72ED6E08B32}" presName="node" presStyleLbl="node1" presStyleIdx="0" presStyleCnt="4">
        <dgm:presLayoutVars>
          <dgm:bulletEnabled val="1"/>
        </dgm:presLayoutVars>
      </dgm:prSet>
      <dgm:spPr/>
    </dgm:pt>
    <dgm:pt modelId="{1CF0CA50-8691-4A21-95E0-A46DADC5235A}" type="pres">
      <dgm:prSet presAssocID="{85BCDF23-3A7D-4F17-8907-E493A6E395DF}" presName="sibTrans" presStyleLbl="sibTrans2D1" presStyleIdx="0" presStyleCnt="3"/>
      <dgm:spPr/>
    </dgm:pt>
    <dgm:pt modelId="{057E75AC-D612-408B-8CED-2D86C4AB80DA}" type="pres">
      <dgm:prSet presAssocID="{85BCDF23-3A7D-4F17-8907-E493A6E395DF}" presName="connectorText" presStyleLbl="sibTrans2D1" presStyleIdx="0" presStyleCnt="3"/>
      <dgm:spPr/>
    </dgm:pt>
    <dgm:pt modelId="{8B981E32-F293-43C8-BD6F-203492A8B0FC}" type="pres">
      <dgm:prSet presAssocID="{764D4B7A-B55D-4F91-A616-38F078DC40C7}" presName="node" presStyleLbl="node1" presStyleIdx="1" presStyleCnt="4">
        <dgm:presLayoutVars>
          <dgm:bulletEnabled val="1"/>
        </dgm:presLayoutVars>
      </dgm:prSet>
      <dgm:spPr/>
    </dgm:pt>
    <dgm:pt modelId="{AA030F40-7DFE-4D36-9A0E-09512EF7B4E9}" type="pres">
      <dgm:prSet presAssocID="{0181D9C6-D916-4FA4-A781-71AD10FF7B74}" presName="sibTrans" presStyleLbl="sibTrans2D1" presStyleIdx="1" presStyleCnt="3"/>
      <dgm:spPr/>
    </dgm:pt>
    <dgm:pt modelId="{CA43C7AC-D6EF-4310-BBCD-B1A5F2051334}" type="pres">
      <dgm:prSet presAssocID="{0181D9C6-D916-4FA4-A781-71AD10FF7B74}" presName="connectorText" presStyleLbl="sibTrans2D1" presStyleIdx="1" presStyleCnt="3"/>
      <dgm:spPr/>
    </dgm:pt>
    <dgm:pt modelId="{0A2C3AFC-8CAB-46C0-AB2E-9368624AE112}" type="pres">
      <dgm:prSet presAssocID="{16A6EA21-C5DF-429A-BCB8-04A8038C56C3}" presName="node" presStyleLbl="node1" presStyleIdx="2" presStyleCnt="4">
        <dgm:presLayoutVars>
          <dgm:bulletEnabled val="1"/>
        </dgm:presLayoutVars>
      </dgm:prSet>
      <dgm:spPr/>
    </dgm:pt>
    <dgm:pt modelId="{40CA5D4B-D4C9-44E0-8F07-5FD6FA09500B}" type="pres">
      <dgm:prSet presAssocID="{94AF4AC7-1E08-40F1-810F-017B99E23A09}" presName="sibTrans" presStyleLbl="sibTrans2D1" presStyleIdx="2" presStyleCnt="3"/>
      <dgm:spPr/>
    </dgm:pt>
    <dgm:pt modelId="{78A7D6E8-B1E3-4B08-ABBC-D25248739690}" type="pres">
      <dgm:prSet presAssocID="{94AF4AC7-1E08-40F1-810F-017B99E23A09}" presName="connectorText" presStyleLbl="sibTrans2D1" presStyleIdx="2" presStyleCnt="3"/>
      <dgm:spPr/>
    </dgm:pt>
    <dgm:pt modelId="{915A52A3-0427-4FFE-A861-F916442F664A}" type="pres">
      <dgm:prSet presAssocID="{76D8AA61-1B46-41E9-BBFB-DD4A4EB54378}" presName="node" presStyleLbl="node1" presStyleIdx="3" presStyleCnt="4">
        <dgm:presLayoutVars>
          <dgm:bulletEnabled val="1"/>
        </dgm:presLayoutVars>
      </dgm:prSet>
      <dgm:spPr/>
    </dgm:pt>
  </dgm:ptLst>
  <dgm:cxnLst>
    <dgm:cxn modelId="{16D0390C-6742-4E9B-9DD6-8F5D64DAA5AC}" type="presOf" srcId="{85BCDF23-3A7D-4F17-8907-E493A6E395DF}" destId="{057E75AC-D612-408B-8CED-2D86C4AB80DA}" srcOrd="1" destOrd="0" presId="urn:microsoft.com/office/officeart/2005/8/layout/process1"/>
    <dgm:cxn modelId="{2456EB17-A76A-4CA3-B094-B60CEEA880EE}" type="presOf" srcId="{0181D9C6-D916-4FA4-A781-71AD10FF7B74}" destId="{CA43C7AC-D6EF-4310-BBCD-B1A5F2051334}" srcOrd="1" destOrd="0" presId="urn:microsoft.com/office/officeart/2005/8/layout/process1"/>
    <dgm:cxn modelId="{B278752E-99B6-4570-AB56-34572491AF5D}" type="presOf" srcId="{85BCDF23-3A7D-4F17-8907-E493A6E395DF}" destId="{1CF0CA50-8691-4A21-95E0-A46DADC5235A}" srcOrd="0" destOrd="0" presId="urn:microsoft.com/office/officeart/2005/8/layout/process1"/>
    <dgm:cxn modelId="{EB34DE47-5EB1-45C9-A08B-EF58B6CECCA7}" type="presOf" srcId="{76D8AA61-1B46-41E9-BBFB-DD4A4EB54378}" destId="{915A52A3-0427-4FFE-A861-F916442F664A}" srcOrd="0" destOrd="0" presId="urn:microsoft.com/office/officeart/2005/8/layout/process1"/>
    <dgm:cxn modelId="{F5064948-6D60-4578-B5F2-038A789D1573}" type="presOf" srcId="{0181D9C6-D916-4FA4-A781-71AD10FF7B74}" destId="{AA030F40-7DFE-4D36-9A0E-09512EF7B4E9}" srcOrd="0" destOrd="0" presId="urn:microsoft.com/office/officeart/2005/8/layout/process1"/>
    <dgm:cxn modelId="{1489E476-A702-4E71-BBC2-58E5C2C696CA}" type="presOf" srcId="{951D6E0F-30F4-4813-8D35-B72ED6E08B32}" destId="{6EC48423-50D6-46FA-AE2F-57A310E1F0BE}" srcOrd="0" destOrd="0" presId="urn:microsoft.com/office/officeart/2005/8/layout/process1"/>
    <dgm:cxn modelId="{A382667B-9A22-4AB7-81F0-8AB957C5AF30}" type="presOf" srcId="{16A6EA21-C5DF-429A-BCB8-04A8038C56C3}" destId="{0A2C3AFC-8CAB-46C0-AB2E-9368624AE112}" srcOrd="0" destOrd="0" presId="urn:microsoft.com/office/officeart/2005/8/layout/process1"/>
    <dgm:cxn modelId="{B88E6EA5-CCCF-44BE-BC75-5BAEE3B58F62}" type="presOf" srcId="{94AF4AC7-1E08-40F1-810F-017B99E23A09}" destId="{40CA5D4B-D4C9-44E0-8F07-5FD6FA09500B}" srcOrd="0" destOrd="0" presId="urn:microsoft.com/office/officeart/2005/8/layout/process1"/>
    <dgm:cxn modelId="{9AC88EA7-A9D5-428A-8FE3-B911FB7C25E8}" type="presOf" srcId="{764D4B7A-B55D-4F91-A616-38F078DC40C7}" destId="{8B981E32-F293-43C8-BD6F-203492A8B0FC}" srcOrd="0" destOrd="0" presId="urn:microsoft.com/office/officeart/2005/8/layout/process1"/>
    <dgm:cxn modelId="{339A8FB7-BF6B-42C3-93A4-679AEC820364}" srcId="{5DBF1810-CC34-4803-9D92-EAD9A87D6181}" destId="{16A6EA21-C5DF-429A-BCB8-04A8038C56C3}" srcOrd="2" destOrd="0" parTransId="{623E5D1F-FFF5-4F8B-9FF9-5B6909548D71}" sibTransId="{94AF4AC7-1E08-40F1-810F-017B99E23A09}"/>
    <dgm:cxn modelId="{1AB2C4BC-81C2-418F-957F-A32854AD3F13}" srcId="{5DBF1810-CC34-4803-9D92-EAD9A87D6181}" destId="{76D8AA61-1B46-41E9-BBFB-DD4A4EB54378}" srcOrd="3" destOrd="0" parTransId="{DD60F79E-70CB-441C-8D37-608EB3D831D1}" sibTransId="{8AA54033-14E0-4DB4-A81D-F990411DEF36}"/>
    <dgm:cxn modelId="{437A37BE-3E3A-46A7-BF8F-A99AA3560E99}" srcId="{5DBF1810-CC34-4803-9D92-EAD9A87D6181}" destId="{951D6E0F-30F4-4813-8D35-B72ED6E08B32}" srcOrd="0" destOrd="0" parTransId="{29B12F21-E430-4BB0-8725-13BA373F278F}" sibTransId="{85BCDF23-3A7D-4F17-8907-E493A6E395DF}"/>
    <dgm:cxn modelId="{5109A8C4-06CC-4D28-97BA-1674039A3E1E}" type="presOf" srcId="{5DBF1810-CC34-4803-9D92-EAD9A87D6181}" destId="{5387A5AE-01FA-46D8-8F4F-5764DF07977A}" srcOrd="0" destOrd="0" presId="urn:microsoft.com/office/officeart/2005/8/layout/process1"/>
    <dgm:cxn modelId="{F2B1FDDA-7608-4364-87D2-DDACCC0C50BF}" srcId="{5DBF1810-CC34-4803-9D92-EAD9A87D6181}" destId="{764D4B7A-B55D-4F91-A616-38F078DC40C7}" srcOrd="1" destOrd="0" parTransId="{07E3579B-01AA-462A-A048-95A0DA93108D}" sibTransId="{0181D9C6-D916-4FA4-A781-71AD10FF7B74}"/>
    <dgm:cxn modelId="{AEB4FEEF-6A0A-435B-9482-EC23FA73D0D8}" type="presOf" srcId="{94AF4AC7-1E08-40F1-810F-017B99E23A09}" destId="{78A7D6E8-B1E3-4B08-ABBC-D25248739690}" srcOrd="1" destOrd="0" presId="urn:microsoft.com/office/officeart/2005/8/layout/process1"/>
    <dgm:cxn modelId="{3BE07F1A-0322-40C2-9735-596D6CA88105}" type="presParOf" srcId="{5387A5AE-01FA-46D8-8F4F-5764DF07977A}" destId="{6EC48423-50D6-46FA-AE2F-57A310E1F0BE}" srcOrd="0" destOrd="0" presId="urn:microsoft.com/office/officeart/2005/8/layout/process1"/>
    <dgm:cxn modelId="{6369FADD-00FC-4F6F-BBCA-B80150E270D4}" type="presParOf" srcId="{5387A5AE-01FA-46D8-8F4F-5764DF07977A}" destId="{1CF0CA50-8691-4A21-95E0-A46DADC5235A}" srcOrd="1" destOrd="0" presId="urn:microsoft.com/office/officeart/2005/8/layout/process1"/>
    <dgm:cxn modelId="{FD6C8100-F241-4345-B653-DA53A734913A}" type="presParOf" srcId="{1CF0CA50-8691-4A21-95E0-A46DADC5235A}" destId="{057E75AC-D612-408B-8CED-2D86C4AB80DA}" srcOrd="0" destOrd="0" presId="urn:microsoft.com/office/officeart/2005/8/layout/process1"/>
    <dgm:cxn modelId="{D23F9E13-EF27-4AF4-A370-1868BE4AEDA6}" type="presParOf" srcId="{5387A5AE-01FA-46D8-8F4F-5764DF07977A}" destId="{8B981E32-F293-43C8-BD6F-203492A8B0FC}" srcOrd="2" destOrd="0" presId="urn:microsoft.com/office/officeart/2005/8/layout/process1"/>
    <dgm:cxn modelId="{FD82B4D6-47F9-4A62-8B32-91489E493C0A}" type="presParOf" srcId="{5387A5AE-01FA-46D8-8F4F-5764DF07977A}" destId="{AA030F40-7DFE-4D36-9A0E-09512EF7B4E9}" srcOrd="3" destOrd="0" presId="urn:microsoft.com/office/officeart/2005/8/layout/process1"/>
    <dgm:cxn modelId="{209D1286-6434-4CBE-B03E-96B1BFD3B44C}" type="presParOf" srcId="{AA030F40-7DFE-4D36-9A0E-09512EF7B4E9}" destId="{CA43C7AC-D6EF-4310-BBCD-B1A5F2051334}" srcOrd="0" destOrd="0" presId="urn:microsoft.com/office/officeart/2005/8/layout/process1"/>
    <dgm:cxn modelId="{0B26B197-D2DD-4B61-9DA6-4EBD434B1B42}" type="presParOf" srcId="{5387A5AE-01FA-46D8-8F4F-5764DF07977A}" destId="{0A2C3AFC-8CAB-46C0-AB2E-9368624AE112}" srcOrd="4" destOrd="0" presId="urn:microsoft.com/office/officeart/2005/8/layout/process1"/>
    <dgm:cxn modelId="{3E427000-8964-4166-B2C5-C79C1E83564D}" type="presParOf" srcId="{5387A5AE-01FA-46D8-8F4F-5764DF07977A}" destId="{40CA5D4B-D4C9-44E0-8F07-5FD6FA09500B}" srcOrd="5" destOrd="0" presId="urn:microsoft.com/office/officeart/2005/8/layout/process1"/>
    <dgm:cxn modelId="{6A97E5CD-A62D-4199-9FF1-3D421E133E01}" type="presParOf" srcId="{40CA5D4B-D4C9-44E0-8F07-5FD6FA09500B}" destId="{78A7D6E8-B1E3-4B08-ABBC-D25248739690}" srcOrd="0" destOrd="0" presId="urn:microsoft.com/office/officeart/2005/8/layout/process1"/>
    <dgm:cxn modelId="{8EF441F7-0622-4EFA-B4FE-92D7B343754D}" type="presParOf" srcId="{5387A5AE-01FA-46D8-8F4F-5764DF07977A}" destId="{915A52A3-0427-4FFE-A861-F916442F664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C48423-50D6-46FA-AE2F-57A310E1F0BE}">
      <dsp:nvSpPr>
        <dsp:cNvPr id="0" name=""/>
        <dsp:cNvSpPr/>
      </dsp:nvSpPr>
      <dsp:spPr>
        <a:xfrm>
          <a:off x="2895" y="2046338"/>
          <a:ext cx="1266051" cy="11513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Define Azure Management Groups &amp; Subscriptions model</a:t>
          </a:r>
        </a:p>
      </dsp:txBody>
      <dsp:txXfrm>
        <a:off x="36616" y="2080059"/>
        <a:ext cx="1198609" cy="1083873"/>
      </dsp:txXfrm>
    </dsp:sp>
    <dsp:sp modelId="{1CF0CA50-8691-4A21-95E0-A46DADC5235A}">
      <dsp:nvSpPr>
        <dsp:cNvPr id="0" name=""/>
        <dsp:cNvSpPr/>
      </dsp:nvSpPr>
      <dsp:spPr>
        <a:xfrm>
          <a:off x="1395552" y="2465006"/>
          <a:ext cx="268402" cy="3139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395552" y="2527802"/>
        <a:ext cx="187881" cy="188388"/>
      </dsp:txXfrm>
    </dsp:sp>
    <dsp:sp modelId="{8B981E32-F293-43C8-BD6F-203492A8B0FC}">
      <dsp:nvSpPr>
        <dsp:cNvPr id="0" name=""/>
        <dsp:cNvSpPr/>
      </dsp:nvSpPr>
      <dsp:spPr>
        <a:xfrm>
          <a:off x="1775368" y="2046338"/>
          <a:ext cx="1266051" cy="115131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RACI</a:t>
          </a:r>
        </a:p>
      </dsp:txBody>
      <dsp:txXfrm>
        <a:off x="1809089" y="2080059"/>
        <a:ext cx="1198609" cy="1083873"/>
      </dsp:txXfrm>
    </dsp:sp>
    <dsp:sp modelId="{AA030F40-7DFE-4D36-9A0E-09512EF7B4E9}">
      <dsp:nvSpPr>
        <dsp:cNvPr id="0" name=""/>
        <dsp:cNvSpPr/>
      </dsp:nvSpPr>
      <dsp:spPr>
        <a:xfrm>
          <a:off x="3168024" y="2465006"/>
          <a:ext cx="268402" cy="3139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68024" y="2527802"/>
        <a:ext cx="187881" cy="188388"/>
      </dsp:txXfrm>
    </dsp:sp>
    <dsp:sp modelId="{0A2C3AFC-8CAB-46C0-AB2E-9368624AE112}">
      <dsp:nvSpPr>
        <dsp:cNvPr id="0" name=""/>
        <dsp:cNvSpPr/>
      </dsp:nvSpPr>
      <dsp:spPr>
        <a:xfrm>
          <a:off x="3547840" y="2046338"/>
          <a:ext cx="1266051" cy="115131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Define resource consistency roles &amp; responsibilities </a:t>
          </a:r>
        </a:p>
      </dsp:txBody>
      <dsp:txXfrm>
        <a:off x="3581561" y="2080059"/>
        <a:ext cx="1198609" cy="1083873"/>
      </dsp:txXfrm>
    </dsp:sp>
    <dsp:sp modelId="{40CA5D4B-D4C9-44E0-8F07-5FD6FA09500B}">
      <dsp:nvSpPr>
        <dsp:cNvPr id="0" name=""/>
        <dsp:cNvSpPr/>
      </dsp:nvSpPr>
      <dsp:spPr>
        <a:xfrm>
          <a:off x="4940497" y="2465006"/>
          <a:ext cx="268402" cy="3139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940497" y="2527802"/>
        <a:ext cx="187881" cy="188388"/>
      </dsp:txXfrm>
    </dsp:sp>
    <dsp:sp modelId="{915A52A3-0427-4FFE-A861-F916442F664A}">
      <dsp:nvSpPr>
        <dsp:cNvPr id="0" name=""/>
        <dsp:cNvSpPr/>
      </dsp:nvSpPr>
      <dsp:spPr>
        <a:xfrm>
          <a:off x="5320312" y="2046338"/>
          <a:ext cx="1266051" cy="115131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Define Resource Consistency Policies</a:t>
          </a:r>
        </a:p>
      </dsp:txBody>
      <dsp:txXfrm>
        <a:off x="5354033" y="2080059"/>
        <a:ext cx="1198609" cy="10838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BBE16-464B-4F07-9CD1-93C48815F771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09284-A661-4E35-A04B-AEE8656FDB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564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D3C565-F0A3-4D69-80B4-5AD40B8AC0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F68A48-6E3D-4128-B8E2-E53DBDB6C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9106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09284-A661-4E35-A04B-AEE8656FDB7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97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03"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3273" marR="0" lvl="0" indent="0" algn="l" defTabSz="93292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3/22/2021 9:20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304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09284-A661-4E35-A04B-AEE8656FDB7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218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6A02FF-58B3-4B39-ADFF-946B5075250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021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09284-A661-4E35-A04B-AEE8656FDB7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437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3/22/2021 9:20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070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3/22/2021 9:20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0FCBB4-B013-4FA3-92E2-78DB18114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773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03"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3273" marR="0" lvl="0" indent="0" algn="l" defTabSz="93292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3/22/2021 9:20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387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09284-A661-4E35-A04B-AEE8656FDB7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230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03"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3273" marR="0" lvl="0" indent="0" algn="l" defTabSz="93292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3/22/2021 9:20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7368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3273" marR="0" lvl="0" indent="0" algn="l" defTabSz="93292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3/22/2021 9:20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1772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3/22/2021 9:20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40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03"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3273" marR="0" lvl="0" indent="0" algn="l" defTabSz="93292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3/22/2021 9:20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982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09284-A661-4E35-A04B-AEE8656FDB7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175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B5588-14E2-424C-BFB8-1D79EDB11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38DC4-192D-477E-BFAC-E4A58752B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DB96B-9D46-407E-9B8C-3B64B6CB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66CC3-2FA3-4A9F-B81C-05C6AF79D458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184BF-5DA6-44D0-9B7B-CC34F331E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542F2-3E52-43EA-9417-1A73A3544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695C-8393-4B06-A8D5-00C7959AB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576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18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174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092228-98FB-4B79-86CD-EB9BF7C81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11018520" cy="55399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9948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14861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5646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1964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F19F-FC66-4A4D-A2F0-899BAA52E9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234D2C-F89B-427E-ABF2-807E2346A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9312C-1BE6-4ADE-B953-F72B31A59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D2FD-0BEC-4A78-AF84-575259E7A1F4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507E3-355E-45DC-A89A-046FE929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D65A7-F9F5-44BE-8E0C-400C51040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1CD3C-E61E-4F8A-839F-B05452E9F6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534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6CF3-EDB6-4081-93BB-2BDBA1283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E22E8-C04D-433C-B168-6DA84D33D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DE8A8-FFE5-4401-AF38-9A2549E61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0FA5-8474-4766-B683-EA1845B6A3E4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909D9-C5E1-4A79-B73D-A9C780A96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367F5-C266-41A4-A9FC-13433F8E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EC4C2-0EEB-47FB-94D6-24B1D5352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433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8E7A7-81C8-4DDA-BC21-FFCD64222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7420-B621-435D-AAAA-199FEF836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9A92E-8239-4941-8E10-579BC0411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0FA5-8474-4766-B683-EA1845B6A3E4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F62ED-E331-4FB9-94C0-E1038DA7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FDD22-C5AB-4430-93C2-725835634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EC4C2-0EEB-47FB-94D6-24B1D5352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720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57601-2D6D-4B3B-A8C2-7F44EA747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9053A-2D78-471B-B62D-FA6B4A5E2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E73CC-49C7-4F90-8A55-C17869461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0FA5-8474-4766-B683-EA1845B6A3E4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AB0AA-14FF-4E8E-92B5-168FA4ADA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A8CA2-0C4F-4544-B26D-FE4853AD2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EC4C2-0EEB-47FB-94D6-24B1D5352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41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4131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AF7C2-0AA7-4CA4-B9BF-B7C78E95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2F2C3-1248-4324-8B05-5BB99F7E20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BB0807-4A35-4D72-912C-24D026C4B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A5E42-7415-45DA-A6FD-B46E57D4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0FA5-8474-4766-B683-EA1845B6A3E4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B3FD0-1EF1-4DC1-BE5E-898ABBAD9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0F514-7710-4B5A-A5F1-CF568F06E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EC4C2-0EEB-47FB-94D6-24B1D5352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19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2B508-16C4-43B4-8E38-4F135BADB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1017B-9497-4DAC-A767-BF977C9ED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DD534-F13F-4762-8D39-7422AB070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1DA120-2400-4569-A356-087DEB7A0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CBA266-D246-46D6-9A56-5392181F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DC1B50-3001-4A67-9C14-D50090023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0FA5-8474-4766-B683-EA1845B6A3E4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DA6134-B9EA-4C77-9D49-C1A49AB1E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41830F-603B-47C9-B022-4D17D423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EC4C2-0EEB-47FB-94D6-24B1D5352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322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4270B-4960-47FE-BC09-93985351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44BDF-1C7A-46BE-B3BE-DF4F133DF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0FA5-8474-4766-B683-EA1845B6A3E4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5A066-9E05-48B8-B14D-6DD0CECD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86937-CBB1-4FA5-BEED-53BF1421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EC4C2-0EEB-47FB-94D6-24B1D5352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5122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34F429-D76F-484C-BB77-4BD6AFE48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0FA5-8474-4766-B683-EA1845B6A3E4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B734C-2F9B-4BBA-A019-D626D81EC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0BF81-F154-44E2-8F84-3BE96A4F9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EC4C2-0EEB-47FB-94D6-24B1D5352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552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289B4-594C-4146-8785-826294383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6649E-97A1-4FEA-8772-E60ECF77F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7FC4A-54FD-404D-91BA-EDF432060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79B7A-167A-43A4-BBA9-98DAA3AFD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0FA5-8474-4766-B683-EA1845B6A3E4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B3CF8-9476-44F6-A633-068C88F15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834E3-2829-42E3-A3D2-4805CDF25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EC4C2-0EEB-47FB-94D6-24B1D5352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313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A3829-EB84-486A-9EE2-D006AF80F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42E7BD-7EC1-4091-807B-53596449CD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5D87-E386-4D42-9A0F-F5F1B474D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15893-7084-4724-A881-2A8AFD60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0FA5-8474-4766-B683-EA1845B6A3E4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5A3DFF-4563-472C-B2DE-D33549760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13F50-D7D9-4663-8C4E-DBF0C619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EC4C2-0EEB-47FB-94D6-24B1D5352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138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2A597-D377-49D8-83ED-070ED747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B0BE4A-2C00-4BB9-9F57-867945AC0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A8E44-5B47-45FD-854B-3E6921CC2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0FA5-8474-4766-B683-EA1845B6A3E4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BC128-9BBD-4ED7-BB92-75B463D67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B10FC-FE5E-429F-9A77-A6B88B5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EC4C2-0EEB-47FB-94D6-24B1D5352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865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13248-569F-465B-A300-ED113890FD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B0B2EC-99D2-41CD-985D-38ED1363C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1CF36-E266-4132-B7C8-E185CC1E7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0FA5-8474-4766-B683-EA1845B6A3E4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2B1E2-BF12-4E8C-BFA1-57C22C056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BAF30-35C7-4FE8-BF09-3C114962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EC4C2-0EEB-47FB-94D6-24B1D5352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53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28215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153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092228-98FB-4B79-86CD-EB9BF7C81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11018520" cy="55399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0231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2367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585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1099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F19F-FC66-4A4D-A2F0-899BAA52E9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234D2C-F89B-427E-ABF2-807E2346A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9312C-1BE6-4ADE-B953-F72B31A59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D2FD-0BEC-4A78-AF84-575259E7A1F4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507E3-355E-45DC-A89A-046FE929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D65A7-F9F5-44BE-8E0C-400C51040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1CD3C-E61E-4F8A-839F-B05452E9F6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396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369" y="473236"/>
            <a:ext cx="11081177" cy="1020602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098CE-1BC0-4F62-97B9-03F11A4C0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4143" y="6401594"/>
            <a:ext cx="366667" cy="365125"/>
          </a:xfrm>
        </p:spPr>
        <p:txBody>
          <a:bodyPr/>
          <a:lstStyle/>
          <a:p>
            <a:fld id="{7B76384A-BF72-4EC3-9EB1-950545506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51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575DDC-91FA-4B4F-80F0-5119D2F58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78E08-C72A-480F-ADD1-265F2671A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07181-FFBA-43A8-B972-BE01A1F692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66CC3-2FA3-4A9F-B81C-05C6AF79D458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19B70-BBA9-426B-A589-777E945CC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3AB89-0F00-4EBE-9829-49309505F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A695C-8393-4B06-A8D5-00C7959AB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268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1"/>
            <a:ext cx="12192000" cy="6543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/>
          <p:cNvSpPr txBox="1"/>
          <p:nvPr userDrawn="1"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981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50" r:id="rId1"/>
    <p:sldLayoutId id="2147484951" r:id="rId2"/>
    <p:sldLayoutId id="2147484952" r:id="rId3"/>
    <p:sldLayoutId id="2147484953" r:id="rId4"/>
    <p:sldLayoutId id="2147484954" r:id="rId5"/>
    <p:sldLayoutId id="2147484955" r:id="rId6"/>
    <p:sldLayoutId id="2147484956" r:id="rId7"/>
    <p:sldLayoutId id="214748496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1"/>
            <a:ext cx="12192000" cy="65436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/>
          <p:cNvSpPr txBox="1"/>
          <p:nvPr userDrawn="1"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5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58" r:id="rId1"/>
    <p:sldLayoutId id="2147484959" r:id="rId2"/>
    <p:sldLayoutId id="2147484960" r:id="rId3"/>
    <p:sldLayoutId id="2147484961" r:id="rId4"/>
    <p:sldLayoutId id="2147484962" r:id="rId5"/>
    <p:sldLayoutId id="2147484963" r:id="rId6"/>
    <p:sldLayoutId id="214748496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998E7-A655-4991-B0A6-C34DEAAC1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B77A2-EA06-48D4-ABBF-E7AB676D9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AA144-56AF-4D0B-89CB-D133FD2D17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60FA5-8474-4766-B683-EA1845B6A3E4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66E35-0C6A-4A35-BCC5-0810B154C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94B80-147C-4809-8A77-FF8EBDF4B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EC4C2-0EEB-47FB-94D6-24B1D5352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23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slideLayout" Target="../slideLayouts/slideLayout9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notesSlide" Target="../notesSlides/notesSlide13.xml"/><Relationship Id="rId20" Type="http://schemas.openxmlformats.org/officeDocument/2006/relationships/tags" Target="../tags/tag20.xml"/><Relationship Id="rId41" Type="http://schemas.openxmlformats.org/officeDocument/2006/relationships/tags" Target="../tags/tag4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5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emf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2E962-0083-4470-A362-DFC6CEA22A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08" y="1220919"/>
            <a:ext cx="5425781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GB" sz="5400" b="1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Deliver your datacentre migration project successfully</a:t>
            </a:r>
            <a:endParaRPr lang="en-GB" sz="5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FC619-9E24-4F0C-937C-E99B812BD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908" y="3700594"/>
            <a:ext cx="5425781" cy="2592630"/>
          </a:xfrm>
        </p:spPr>
        <p:txBody>
          <a:bodyPr>
            <a:normAutofit lnSpcReduction="10000"/>
          </a:bodyPr>
          <a:lstStyle/>
          <a:p>
            <a:pPr algn="l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Sarah Lean</a:t>
            </a:r>
          </a:p>
          <a:p>
            <a:pPr algn="l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Senior Cloud Advocate</a:t>
            </a:r>
          </a:p>
          <a:p>
            <a:pPr algn="l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pPr algn="l"/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@Techielass</a:t>
            </a:r>
          </a:p>
          <a:p>
            <a:pPr algn="l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www.techielass.com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80D7284-38EC-4B50-AFB0-03661F780C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6621" y="5222500"/>
            <a:ext cx="2520095" cy="214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5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19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B35F7-BD4C-42FF-B824-BDA174F927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65200" y="1383528"/>
            <a:ext cx="5925989" cy="316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/>
            <a:r>
              <a:rPr lang="en-US" sz="9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Migrate Stage</a:t>
            </a:r>
          </a:p>
        </p:txBody>
      </p:sp>
      <p:pic>
        <p:nvPicPr>
          <p:cNvPr id="4" name="Graphic 3" descr="Fast Forward">
            <a:extLst>
              <a:ext uri="{FF2B5EF4-FFF2-40B4-BE49-F238E27FC236}">
                <a16:creationId xmlns:a16="http://schemas.microsoft.com/office/drawing/2014/main" id="{EDD54FFC-6E30-4273-85E0-A637EEEFE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7A0439-9212-49AE-ABE4-A978A8D922F9}"/>
              </a:ext>
            </a:extLst>
          </p:cNvPr>
          <p:cNvSpPr/>
          <p:nvPr/>
        </p:nvSpPr>
        <p:spPr>
          <a:xfrm>
            <a:off x="0" y="6494753"/>
            <a:ext cx="12192000" cy="361507"/>
          </a:xfrm>
          <a:prstGeom prst="rect">
            <a:avLst/>
          </a:prstGeom>
          <a:solidFill>
            <a:srgbClr val="007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472BE3-4A96-43F2-8BAA-A8497E147650}"/>
              </a:ext>
            </a:extLst>
          </p:cNvPr>
          <p:cNvGrpSpPr/>
          <p:nvPr/>
        </p:nvGrpSpPr>
        <p:grpSpPr>
          <a:xfrm>
            <a:off x="0" y="6494753"/>
            <a:ext cx="12192000" cy="472960"/>
            <a:chOff x="0" y="6494753"/>
            <a:chExt cx="12192000" cy="47296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72ED7BC-5A33-4852-A5A5-B37FECE2ACB1}"/>
                </a:ext>
              </a:extLst>
            </p:cNvPr>
            <p:cNvSpPr/>
            <p:nvPr/>
          </p:nvSpPr>
          <p:spPr>
            <a:xfrm>
              <a:off x="0" y="6494753"/>
              <a:ext cx="12192000" cy="361507"/>
            </a:xfrm>
            <a:prstGeom prst="rect">
              <a:avLst/>
            </a:prstGeom>
            <a:solidFill>
              <a:srgbClr val="007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2E34232-3736-4CF5-A00C-FC10F99BA10D}"/>
                </a:ext>
              </a:extLst>
            </p:cNvPr>
            <p:cNvSpPr txBox="1"/>
            <p:nvPr/>
          </p:nvSpPr>
          <p:spPr>
            <a:xfrm>
              <a:off x="9520101" y="6536826"/>
              <a:ext cx="23976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0" i="0" kern="0" spc="-20" baseline="0" dirty="0">
                  <a:solidFill>
                    <a:schemeClr val="bg1"/>
                  </a:solidFill>
                  <a:latin typeface="Segoe UI Semibold" charset="0"/>
                </a:rPr>
                <a:t>Microsoft Azure    </a:t>
              </a:r>
              <a:r>
                <a:rPr lang="en-US" sz="1100" b="0" i="0" kern="0" spc="-20" baseline="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|  @Techielass</a:t>
              </a:r>
              <a:endPara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endParaRPr>
            </a:p>
            <a:p>
              <a:endParaRPr lang="en-GB" sz="1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384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2BD70C-C4A0-46C4-9518-A731098B4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15CF2-66A1-4E2B-BCE0-11CED3FB6E12}"/>
              </a:ext>
            </a:extLst>
          </p:cNvPr>
          <p:cNvSpPr txBox="1"/>
          <p:nvPr/>
        </p:nvSpPr>
        <p:spPr>
          <a:xfrm>
            <a:off x="7348209" y="2390833"/>
            <a:ext cx="5319433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Tooling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B74A45-BDDD-4892-B8C0-B290C0944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79352" cy="6374535"/>
          </a:xfrm>
          <a:custGeom>
            <a:avLst/>
            <a:gdLst>
              <a:gd name="connsiteX0" fmla="*/ 609861 w 5379352"/>
              <a:gd name="connsiteY0" fmla="*/ 6374535 h 6374535"/>
              <a:gd name="connsiteX1" fmla="*/ 3449004 w 5379352"/>
              <a:gd name="connsiteY1" fmla="*/ 6374535 h 6374535"/>
              <a:gd name="connsiteX2" fmla="*/ 3628245 w 5379352"/>
              <a:gd name="connsiteY2" fmla="*/ 6288190 h 6374535"/>
              <a:gd name="connsiteX3" fmla="*/ 5379352 w 5379352"/>
              <a:gd name="connsiteY3" fmla="*/ 3346018 h 6374535"/>
              <a:gd name="connsiteX4" fmla="*/ 2033334 w 5379352"/>
              <a:gd name="connsiteY4" fmla="*/ 0 h 6374535"/>
              <a:gd name="connsiteX5" fmla="*/ 129310 w 5379352"/>
              <a:gd name="connsiteY5" fmla="*/ 594192 h 6374535"/>
              <a:gd name="connsiteX6" fmla="*/ 0 w 5379352"/>
              <a:gd name="connsiteY6" fmla="*/ 692103 h 6374535"/>
              <a:gd name="connsiteX7" fmla="*/ 0 w 5379352"/>
              <a:gd name="connsiteY7" fmla="*/ 5999934 h 6374535"/>
              <a:gd name="connsiteX8" fmla="*/ 129311 w 5379352"/>
              <a:gd name="connsiteY8" fmla="*/ 6097845 h 6374535"/>
              <a:gd name="connsiteX9" fmla="*/ 367831 w 5379352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79352" h="6374535">
                <a:moveTo>
                  <a:pt x="609861" y="6374535"/>
                </a:moveTo>
                <a:lnTo>
                  <a:pt x="3449004" y="6374535"/>
                </a:lnTo>
                <a:lnTo>
                  <a:pt x="3628245" y="6288190"/>
                </a:lnTo>
                <a:cubicBezTo>
                  <a:pt x="4671283" y="5721578"/>
                  <a:pt x="5379352" y="4616487"/>
                  <a:pt x="5379352" y="3346018"/>
                </a:cubicBezTo>
                <a:cubicBezTo>
                  <a:pt x="5379352" y="1498063"/>
                  <a:pt x="3881289" y="0"/>
                  <a:pt x="2033334" y="0"/>
                </a:cubicBezTo>
                <a:cubicBezTo>
                  <a:pt x="1325914" y="0"/>
                  <a:pt x="669769" y="219535"/>
                  <a:pt x="129310" y="594192"/>
                </a:cubicBezTo>
                <a:lnTo>
                  <a:pt x="0" y="692103"/>
                </a:lnTo>
                <a:lnTo>
                  <a:pt x="0" y="5999934"/>
                </a:lnTo>
                <a:lnTo>
                  <a:pt x="129311" y="6097845"/>
                </a:lnTo>
                <a:cubicBezTo>
                  <a:pt x="206519" y="6151367"/>
                  <a:pt x="286089" y="6201724"/>
                  <a:pt x="367831" y="624872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516C73E-9465-4C9E-9B86-9E58FB326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9" y="0"/>
            <a:ext cx="5210147" cy="6210629"/>
          </a:xfrm>
          <a:custGeom>
            <a:avLst/>
            <a:gdLst>
              <a:gd name="connsiteX0" fmla="*/ 1058223 w 5210147"/>
              <a:gd name="connsiteY0" fmla="*/ 0 h 6210629"/>
              <a:gd name="connsiteX1" fmla="*/ 3003078 w 5210147"/>
              <a:gd name="connsiteY1" fmla="*/ 0 h 6210629"/>
              <a:gd name="connsiteX2" fmla="*/ 3266657 w 5210147"/>
              <a:gd name="connsiteY2" fmla="*/ 96471 h 6210629"/>
              <a:gd name="connsiteX3" fmla="*/ 5210147 w 5210147"/>
              <a:gd name="connsiteY3" fmla="*/ 3028517 h 6210629"/>
              <a:gd name="connsiteX4" fmla="*/ 2028035 w 5210147"/>
              <a:gd name="connsiteY4" fmla="*/ 6210629 h 6210629"/>
              <a:gd name="connsiteX5" fmla="*/ 3916 w 5210147"/>
              <a:gd name="connsiteY5" fmla="*/ 5483989 h 6210629"/>
              <a:gd name="connsiteX6" fmla="*/ 0 w 5210147"/>
              <a:gd name="connsiteY6" fmla="*/ 5480430 h 6210629"/>
              <a:gd name="connsiteX7" fmla="*/ 0 w 5210147"/>
              <a:gd name="connsiteY7" fmla="*/ 576603 h 6210629"/>
              <a:gd name="connsiteX8" fmla="*/ 3916 w 5210147"/>
              <a:gd name="connsiteY8" fmla="*/ 573044 h 6210629"/>
              <a:gd name="connsiteX9" fmla="*/ 933918 w 5210147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10147" h="6210629">
                <a:moveTo>
                  <a:pt x="1058223" y="0"/>
                </a:moveTo>
                <a:lnTo>
                  <a:pt x="3003078" y="0"/>
                </a:lnTo>
                <a:lnTo>
                  <a:pt x="3266657" y="96471"/>
                </a:lnTo>
                <a:cubicBezTo>
                  <a:pt x="4408765" y="579542"/>
                  <a:pt x="5210147" y="1710443"/>
                  <a:pt x="5210147" y="3028517"/>
                </a:cubicBezTo>
                <a:cubicBezTo>
                  <a:pt x="5210147" y="4785949"/>
                  <a:pt x="3785467" y="6210629"/>
                  <a:pt x="2028035" y="6210629"/>
                </a:cubicBezTo>
                <a:cubicBezTo>
                  <a:pt x="1259159" y="6210629"/>
                  <a:pt x="553973" y="5937936"/>
                  <a:pt x="3916" y="5483989"/>
                </a:cubicBezTo>
                <a:lnTo>
                  <a:pt x="0" y="5480430"/>
                </a:lnTo>
                <a:lnTo>
                  <a:pt x="0" y="576603"/>
                </a:lnTo>
                <a:lnTo>
                  <a:pt x="3916" y="573044"/>
                </a:lnTo>
                <a:cubicBezTo>
                  <a:pt x="278945" y="346070"/>
                  <a:pt x="592755" y="164410"/>
                  <a:pt x="933918" y="394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 descr="Mining tools">
            <a:extLst>
              <a:ext uri="{FF2B5EF4-FFF2-40B4-BE49-F238E27FC236}">
                <a16:creationId xmlns:a16="http://schemas.microsoft.com/office/drawing/2014/main" id="{FC66796B-7CE3-44E4-A543-78B0BA7F1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941" y="1301551"/>
            <a:ext cx="3440610" cy="344061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C12355-2A8A-4D82-8531-C6767630D0FA}"/>
              </a:ext>
            </a:extLst>
          </p:cNvPr>
          <p:cNvGrpSpPr/>
          <p:nvPr/>
        </p:nvGrpSpPr>
        <p:grpSpPr>
          <a:xfrm>
            <a:off x="0" y="6494753"/>
            <a:ext cx="12192000" cy="472960"/>
            <a:chOff x="0" y="6494753"/>
            <a:chExt cx="12192000" cy="4729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7BA8EA-E81F-40D9-85C9-E2793EDF2A58}"/>
                </a:ext>
              </a:extLst>
            </p:cNvPr>
            <p:cNvSpPr/>
            <p:nvPr/>
          </p:nvSpPr>
          <p:spPr>
            <a:xfrm>
              <a:off x="0" y="6494753"/>
              <a:ext cx="12192000" cy="361507"/>
            </a:xfrm>
            <a:prstGeom prst="rect">
              <a:avLst/>
            </a:prstGeom>
            <a:solidFill>
              <a:srgbClr val="007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5ABB21-26D1-4235-8910-923DACD45931}"/>
                </a:ext>
              </a:extLst>
            </p:cNvPr>
            <p:cNvSpPr txBox="1"/>
            <p:nvPr/>
          </p:nvSpPr>
          <p:spPr>
            <a:xfrm>
              <a:off x="9520101" y="6536826"/>
              <a:ext cx="23976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0" i="0" kern="0" spc="-20" baseline="0" dirty="0">
                  <a:solidFill>
                    <a:schemeClr val="bg1"/>
                  </a:solidFill>
                  <a:latin typeface="Segoe UI Semibold" charset="0"/>
                </a:rPr>
                <a:t>Microsoft Azure    </a:t>
              </a:r>
              <a:r>
                <a:rPr lang="en-US" sz="1100" b="0" i="0" kern="0" spc="-20" baseline="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|  @Techielass</a:t>
              </a:r>
              <a:endPara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endParaRPr>
            </a:p>
            <a:p>
              <a:endParaRPr lang="en-GB" sz="1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38821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F6285A5F-6712-47A0-8A11-F0DFF60D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5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71ABA8-4CDB-4EEE-8C48-AA4FDB650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2E9837-FBDD-445E-9280-5FF83D554022}"/>
              </a:ext>
            </a:extLst>
          </p:cNvPr>
          <p:cNvSpPr txBox="1"/>
          <p:nvPr/>
        </p:nvSpPr>
        <p:spPr>
          <a:xfrm>
            <a:off x="880281" y="2961564"/>
            <a:ext cx="5124734" cy="3268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Iterate and learn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D463E1-6621-44B4-A995-C70A4631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C121C9-C8E5-4EFD-AF5E-B9A877704F80}"/>
              </a:ext>
            </a:extLst>
          </p:cNvPr>
          <p:cNvGrpSpPr/>
          <p:nvPr/>
        </p:nvGrpSpPr>
        <p:grpSpPr>
          <a:xfrm>
            <a:off x="0" y="6494753"/>
            <a:ext cx="12192000" cy="472960"/>
            <a:chOff x="0" y="6494753"/>
            <a:chExt cx="12192000" cy="4729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32568C-7DC3-4DB1-AB00-D9DA74ADC32F}"/>
                </a:ext>
              </a:extLst>
            </p:cNvPr>
            <p:cNvSpPr/>
            <p:nvPr/>
          </p:nvSpPr>
          <p:spPr>
            <a:xfrm>
              <a:off x="0" y="6494753"/>
              <a:ext cx="12192000" cy="361507"/>
            </a:xfrm>
            <a:prstGeom prst="rect">
              <a:avLst/>
            </a:prstGeom>
            <a:solidFill>
              <a:srgbClr val="007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71ED9A-5291-4582-80ED-39A238CFDDE3}"/>
                </a:ext>
              </a:extLst>
            </p:cNvPr>
            <p:cNvSpPr txBox="1"/>
            <p:nvPr/>
          </p:nvSpPr>
          <p:spPr>
            <a:xfrm>
              <a:off x="9520101" y="6536826"/>
              <a:ext cx="23976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0" i="0" kern="0" spc="-20" baseline="0" dirty="0">
                  <a:solidFill>
                    <a:schemeClr val="bg1"/>
                  </a:solidFill>
                  <a:latin typeface="Segoe UI Semibold" charset="0"/>
                </a:rPr>
                <a:t>Microsoft Azure    </a:t>
              </a:r>
              <a:r>
                <a:rPr lang="en-US" sz="1100" b="0" i="0" kern="0" spc="-20" baseline="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|  @Techielass</a:t>
              </a:r>
              <a:endPara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endParaRPr>
            </a:p>
            <a:p>
              <a:endParaRPr lang="en-GB" sz="1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97363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DCF59F3-53FA-4BAA-ADB0-1C583EEBD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B35F7-BD4C-42FF-B824-BDA174F927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16701" y="2452526"/>
            <a:ext cx="4248318" cy="195294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48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Secure &amp; Manage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0C661B50-6929-49AE-B678-D23F22C9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32420" y="67896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FA4D2597-A2FE-4B0C-BB1F-540C5F25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900915" y="580653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DA103EBF-224C-44F4-ACE5-79865767D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303021" y="5706832"/>
            <a:ext cx="723097" cy="7230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87A5F9AD-A73A-480E-A9D0-4B4234677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689149" y="6190780"/>
            <a:ext cx="322181" cy="32218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1">
            <a:extLst>
              <a:ext uri="{FF2B5EF4-FFF2-40B4-BE49-F238E27FC236}">
                <a16:creationId xmlns:a16="http://schemas.microsoft.com/office/drawing/2014/main" id="{A7333EA9-3447-4C0A-957A-C6D2B338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770076" y="1316432"/>
            <a:ext cx="4225136" cy="4225134"/>
          </a:xfrm>
          <a:custGeom>
            <a:avLst/>
            <a:gdLst>
              <a:gd name="connsiteX0" fmla="*/ 0 w 4225136"/>
              <a:gd name="connsiteY0" fmla="*/ 0 h 4225134"/>
              <a:gd name="connsiteX1" fmla="*/ 4225136 w 4225136"/>
              <a:gd name="connsiteY1" fmla="*/ 0 h 4225134"/>
              <a:gd name="connsiteX2" fmla="*/ 4225136 w 4225136"/>
              <a:gd name="connsiteY2" fmla="*/ 4225134 h 4225134"/>
              <a:gd name="connsiteX3" fmla="*/ 1078619 w 4225136"/>
              <a:gd name="connsiteY3" fmla="*/ 4225134 h 4225134"/>
              <a:gd name="connsiteX4" fmla="*/ 1078619 w 4225136"/>
              <a:gd name="connsiteY4" fmla="*/ 3146517 h 4225134"/>
              <a:gd name="connsiteX5" fmla="*/ 0 w 4225136"/>
              <a:gd name="connsiteY5" fmla="*/ 3146517 h 422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5136" h="4225134">
                <a:moveTo>
                  <a:pt x="0" y="0"/>
                </a:moveTo>
                <a:lnTo>
                  <a:pt x="4225136" y="0"/>
                </a:lnTo>
                <a:lnTo>
                  <a:pt x="4225136" y="4225134"/>
                </a:lnTo>
                <a:lnTo>
                  <a:pt x="1078619" y="4225134"/>
                </a:lnTo>
                <a:lnTo>
                  <a:pt x="1078619" y="3146517"/>
                </a:lnTo>
                <a:lnTo>
                  <a:pt x="0" y="31465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pic>
        <p:nvPicPr>
          <p:cNvPr id="3" name="Graphic 2" descr="Safe">
            <a:extLst>
              <a:ext uri="{FF2B5EF4-FFF2-40B4-BE49-F238E27FC236}">
                <a16:creationId xmlns:a16="http://schemas.microsoft.com/office/drawing/2014/main" id="{B917277E-84EC-48A4-9655-36003C766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7479" y="2105604"/>
            <a:ext cx="2646789" cy="264678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B574069-4EE4-4C6E-BD40-8A91E5D893C8}"/>
              </a:ext>
            </a:extLst>
          </p:cNvPr>
          <p:cNvGrpSpPr/>
          <p:nvPr/>
        </p:nvGrpSpPr>
        <p:grpSpPr>
          <a:xfrm>
            <a:off x="0" y="6494753"/>
            <a:ext cx="12192000" cy="472960"/>
            <a:chOff x="0" y="6494753"/>
            <a:chExt cx="12192000" cy="4729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4A8875A-618C-4681-B2AD-016EDD260DF9}"/>
                </a:ext>
              </a:extLst>
            </p:cNvPr>
            <p:cNvSpPr/>
            <p:nvPr/>
          </p:nvSpPr>
          <p:spPr>
            <a:xfrm>
              <a:off x="0" y="6494753"/>
              <a:ext cx="12192000" cy="361507"/>
            </a:xfrm>
            <a:prstGeom prst="rect">
              <a:avLst/>
            </a:prstGeom>
            <a:solidFill>
              <a:srgbClr val="007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A8CF7B3-3ABF-464E-BD58-698648EB3D0A}"/>
                </a:ext>
              </a:extLst>
            </p:cNvPr>
            <p:cNvSpPr txBox="1"/>
            <p:nvPr/>
          </p:nvSpPr>
          <p:spPr>
            <a:xfrm>
              <a:off x="9520101" y="6536826"/>
              <a:ext cx="23976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0" i="0" kern="0" spc="-20" baseline="0" dirty="0">
                  <a:solidFill>
                    <a:schemeClr val="bg1"/>
                  </a:solidFill>
                  <a:latin typeface="Segoe UI Semibold" charset="0"/>
                </a:rPr>
                <a:t>Microsoft Azure    </a:t>
              </a:r>
              <a:r>
                <a:rPr lang="en-US" sz="1100" b="0" i="0" kern="0" spc="-20" baseline="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|  @Techielass</a:t>
              </a:r>
              <a:endPara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endParaRPr>
            </a:p>
            <a:p>
              <a:endParaRPr lang="en-GB" sz="1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848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AC034B-AD2A-48AB-908E-126A5C2BF5F0}"/>
              </a:ext>
            </a:extLst>
          </p:cNvPr>
          <p:cNvSpPr txBox="1"/>
          <p:nvPr/>
        </p:nvSpPr>
        <p:spPr>
          <a:xfrm>
            <a:off x="6413111" y="640081"/>
            <a:ext cx="5138808" cy="335247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Cost Management	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13D8DA-B72B-46FB-9E5D-656A0EB0A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6107584" cy="6861717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26">
            <a:extLst>
              <a:ext uri="{FF2B5EF4-FFF2-40B4-BE49-F238E27FC236}">
                <a16:creationId xmlns:a16="http://schemas.microsoft.com/office/drawing/2014/main" id="{63CDDC8E-3FD0-4545-A664-7661835B4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480917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Financial">
            <a:extLst>
              <a:ext uri="{FF2B5EF4-FFF2-40B4-BE49-F238E27FC236}">
                <a16:creationId xmlns:a16="http://schemas.microsoft.com/office/drawing/2014/main" id="{B0DF0ECD-51E3-4C24-9E55-49C6BCB72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6500" y="1344157"/>
            <a:ext cx="4169664" cy="4169664"/>
          </a:xfrm>
          <a:prstGeom prst="rect">
            <a:avLst/>
          </a:prstGeom>
          <a:effectLst/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B39CF86-BA33-4C2C-A3A4-F2E7A6C566CB}"/>
              </a:ext>
            </a:extLst>
          </p:cNvPr>
          <p:cNvGrpSpPr/>
          <p:nvPr/>
        </p:nvGrpSpPr>
        <p:grpSpPr>
          <a:xfrm>
            <a:off x="0" y="6494753"/>
            <a:ext cx="12192000" cy="472960"/>
            <a:chOff x="0" y="6494753"/>
            <a:chExt cx="12192000" cy="4729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2FE6E2-2CAD-4718-9847-38AE52A5D238}"/>
                </a:ext>
              </a:extLst>
            </p:cNvPr>
            <p:cNvSpPr/>
            <p:nvPr/>
          </p:nvSpPr>
          <p:spPr>
            <a:xfrm>
              <a:off x="0" y="6494753"/>
              <a:ext cx="12192000" cy="361507"/>
            </a:xfrm>
            <a:prstGeom prst="rect">
              <a:avLst/>
            </a:prstGeom>
            <a:solidFill>
              <a:srgbClr val="007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5117F8-3C55-45C2-8198-78F4D840F6E4}"/>
                </a:ext>
              </a:extLst>
            </p:cNvPr>
            <p:cNvSpPr txBox="1"/>
            <p:nvPr/>
          </p:nvSpPr>
          <p:spPr>
            <a:xfrm>
              <a:off x="9520101" y="6536826"/>
              <a:ext cx="23976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0" i="0" kern="0" spc="-20" baseline="0" dirty="0">
                  <a:solidFill>
                    <a:schemeClr val="bg1"/>
                  </a:solidFill>
                  <a:latin typeface="Segoe UI Semibold" charset="0"/>
                </a:rPr>
                <a:t>Microsoft Azure    </a:t>
              </a:r>
              <a:r>
                <a:rPr lang="en-US" sz="1100" b="0" i="0" kern="0" spc="-20" baseline="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|  @Techielass</a:t>
              </a:r>
              <a:endPara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endParaRPr>
            </a:p>
            <a:p>
              <a:endParaRPr lang="en-GB" sz="1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163825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DEE5C2-93CC-4336-A776-F4EAE4EDA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21" y="229348"/>
            <a:ext cx="11081177" cy="1020602"/>
          </a:xfrm>
        </p:spPr>
        <p:txBody>
          <a:bodyPr/>
          <a:lstStyle/>
          <a:p>
            <a:pPr lvl="0" defTabSz="911764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>
                <a:solidFill>
                  <a:srgbClr val="0078D4"/>
                </a:solidFill>
                <a:latin typeface="Segoe UI Light (Headings)"/>
                <a:ea typeface="+mn-ea"/>
                <a:cs typeface="+mn-cs"/>
              </a:rPr>
              <a:t>No migration is ever linear or simple….</a:t>
            </a:r>
            <a:br>
              <a:rPr lang="en-US" dirty="0">
                <a:solidFill>
                  <a:srgbClr val="50E6FF"/>
                </a:solidFill>
                <a:latin typeface="Segoe UI Light (Headings)"/>
                <a:ea typeface="+mn-ea"/>
                <a:cs typeface="+mn-cs"/>
              </a:rPr>
            </a:br>
            <a:r>
              <a:rPr lang="en-US" dirty="0">
                <a:solidFill>
                  <a:srgbClr val="FFFFFF"/>
                </a:solidFill>
                <a:latin typeface="Segoe UI Light (Headings)"/>
                <a:ea typeface="+mn-ea"/>
                <a:cs typeface="+mn-cs"/>
              </a:rPr>
              <a:t>Azure </a:t>
            </a:r>
            <a:br>
              <a:rPr lang="en-US" dirty="0">
                <a:solidFill>
                  <a:prstClr val="white"/>
                </a:solidFill>
                <a:latin typeface="Segoe UI Light (Headings)"/>
                <a:ea typeface="+mn-ea"/>
                <a:cs typeface="+mn-cs"/>
              </a:rPr>
            </a:br>
            <a:endParaRPr lang="en-US" dirty="0">
              <a:latin typeface="Segoe UI Light (Headings)"/>
            </a:endParaRPr>
          </a:p>
        </p:txBody>
      </p:sp>
      <p:sp>
        <p:nvSpPr>
          <p:cNvPr id="122" name="Title 6">
            <a:extLst>
              <a:ext uri="{FF2B5EF4-FFF2-40B4-BE49-F238E27FC236}">
                <a16:creationId xmlns:a16="http://schemas.microsoft.com/office/drawing/2014/main" id="{32C60991-C9B6-4930-8E8F-6CD1767D873D}"/>
              </a:ext>
            </a:extLst>
          </p:cNvPr>
          <p:cNvSpPr txBox="1">
            <a:spLocks/>
          </p:cNvSpPr>
          <p:nvPr/>
        </p:nvSpPr>
        <p:spPr>
          <a:xfrm>
            <a:off x="414867" y="119617"/>
            <a:ext cx="11079606" cy="488538"/>
          </a:xfrm>
          <a:prstGeom prst="rect">
            <a:avLst/>
          </a:prstGeom>
        </p:spPr>
        <p:txBody>
          <a:bodyPr vert="horz" lIns="0" tIns="44821" rIns="89642" bIns="44821" rtlCol="0" anchor="t">
            <a:noAutofit/>
          </a:bodyPr>
          <a:lstStyle>
            <a:lvl1pPr algn="l" defTabSz="9300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99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911764">
              <a:defRPr/>
            </a:pPr>
            <a:endParaRPr kumimoji="0" lang="en-US" sz="352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j-ea"/>
              <a:cs typeface="+mj-cs"/>
            </a:endParaRPr>
          </a:p>
        </p:txBody>
      </p:sp>
      <p:sp>
        <p:nvSpPr>
          <p:cNvPr id="15" name="Block Arc 14" hidden="1">
            <a:extLst>
              <a:ext uri="{FF2B5EF4-FFF2-40B4-BE49-F238E27FC236}">
                <a16:creationId xmlns:a16="http://schemas.microsoft.com/office/drawing/2014/main" id="{A18A1384-F91F-4133-8581-21B262F0D56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0"/>
              <a:gd name="adj2" fmla="val 36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7" name="Block Arc 16" hidden="1">
            <a:extLst>
              <a:ext uri="{FF2B5EF4-FFF2-40B4-BE49-F238E27FC236}">
                <a16:creationId xmlns:a16="http://schemas.microsoft.com/office/drawing/2014/main" id="{CA0E8247-89D9-4381-A9C1-5232384FC9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3600000"/>
              <a:gd name="adj2" fmla="val 72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23" name="Block Arc 22" hidden="1">
            <a:extLst>
              <a:ext uri="{FF2B5EF4-FFF2-40B4-BE49-F238E27FC236}">
                <a16:creationId xmlns:a16="http://schemas.microsoft.com/office/drawing/2014/main" id="{D7255DD1-948A-4469-BAB1-AF89D0CB1AD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7200000"/>
              <a:gd name="adj2" fmla="val 108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26" name="Block Arc 25" hidden="1">
            <a:extLst>
              <a:ext uri="{FF2B5EF4-FFF2-40B4-BE49-F238E27FC236}">
                <a16:creationId xmlns:a16="http://schemas.microsoft.com/office/drawing/2014/main" id="{D74EB622-F971-419C-885C-E52519A4A59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0800000"/>
              <a:gd name="adj2" fmla="val 144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27" name="Block Arc 26" hidden="1">
            <a:extLst>
              <a:ext uri="{FF2B5EF4-FFF2-40B4-BE49-F238E27FC236}">
                <a16:creationId xmlns:a16="http://schemas.microsoft.com/office/drawing/2014/main" id="{B1FB3A85-113B-45B8-B2A3-CF9953B085F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4400000"/>
              <a:gd name="adj2" fmla="val 180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28" name="Block Arc 27" hidden="1">
            <a:extLst>
              <a:ext uri="{FF2B5EF4-FFF2-40B4-BE49-F238E27FC236}">
                <a16:creationId xmlns:a16="http://schemas.microsoft.com/office/drawing/2014/main" id="{41448AB2-61E7-4C59-B652-7AFDDAEFA52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8000000"/>
              <a:gd name="adj2" fmla="val 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29" name="Block Arc 28" hidden="1">
            <a:extLst>
              <a:ext uri="{FF2B5EF4-FFF2-40B4-BE49-F238E27FC236}">
                <a16:creationId xmlns:a16="http://schemas.microsoft.com/office/drawing/2014/main" id="{4E6E3E34-F0AD-4109-831D-CB8202C3996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0"/>
              <a:gd name="adj2" fmla="val 36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30" name="Block Arc 29" hidden="1">
            <a:extLst>
              <a:ext uri="{FF2B5EF4-FFF2-40B4-BE49-F238E27FC236}">
                <a16:creationId xmlns:a16="http://schemas.microsoft.com/office/drawing/2014/main" id="{1E61BB00-EDC0-4DDB-A73E-71A19E31229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3600000"/>
              <a:gd name="adj2" fmla="val 72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33" name="Block Arc 32" hidden="1">
            <a:extLst>
              <a:ext uri="{FF2B5EF4-FFF2-40B4-BE49-F238E27FC236}">
                <a16:creationId xmlns:a16="http://schemas.microsoft.com/office/drawing/2014/main" id="{85313246-C395-44AC-B163-BA9C7FDE02E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7200000"/>
              <a:gd name="adj2" fmla="val 108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35" name="Block Arc 34" hidden="1">
            <a:extLst>
              <a:ext uri="{FF2B5EF4-FFF2-40B4-BE49-F238E27FC236}">
                <a16:creationId xmlns:a16="http://schemas.microsoft.com/office/drawing/2014/main" id="{2F342779-D99F-4D2B-BBB8-D0C6029F509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0800000"/>
              <a:gd name="adj2" fmla="val 144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36" name="Block Arc 35" hidden="1">
            <a:extLst>
              <a:ext uri="{FF2B5EF4-FFF2-40B4-BE49-F238E27FC236}">
                <a16:creationId xmlns:a16="http://schemas.microsoft.com/office/drawing/2014/main" id="{2939FF9C-A55F-4F65-9901-BCA07757F53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4400000"/>
              <a:gd name="adj2" fmla="val 180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37" name="Block Arc 36" hidden="1">
            <a:extLst>
              <a:ext uri="{FF2B5EF4-FFF2-40B4-BE49-F238E27FC236}">
                <a16:creationId xmlns:a16="http://schemas.microsoft.com/office/drawing/2014/main" id="{AAE137F4-EB5C-4347-9002-0C051819077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8000000"/>
              <a:gd name="adj2" fmla="val 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38" name="Block Arc 37" hidden="1">
            <a:extLst>
              <a:ext uri="{FF2B5EF4-FFF2-40B4-BE49-F238E27FC236}">
                <a16:creationId xmlns:a16="http://schemas.microsoft.com/office/drawing/2014/main" id="{D2A03A81-BE5F-40A2-91B5-F54A7A1B2AB3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0"/>
              <a:gd name="adj2" fmla="val 36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39" name="Block Arc 38" hidden="1">
            <a:extLst>
              <a:ext uri="{FF2B5EF4-FFF2-40B4-BE49-F238E27FC236}">
                <a16:creationId xmlns:a16="http://schemas.microsoft.com/office/drawing/2014/main" id="{9F67D441-7D5A-4630-BF04-367A7AA68204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3600000"/>
              <a:gd name="adj2" fmla="val 72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40" name="Block Arc 39" hidden="1">
            <a:extLst>
              <a:ext uri="{FF2B5EF4-FFF2-40B4-BE49-F238E27FC236}">
                <a16:creationId xmlns:a16="http://schemas.microsoft.com/office/drawing/2014/main" id="{E75B721D-095F-4AE6-B1F2-B861CF651C3B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7200000"/>
              <a:gd name="adj2" fmla="val 108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41" name="Block Arc 40" hidden="1">
            <a:extLst>
              <a:ext uri="{FF2B5EF4-FFF2-40B4-BE49-F238E27FC236}">
                <a16:creationId xmlns:a16="http://schemas.microsoft.com/office/drawing/2014/main" id="{10330C2F-A17D-48C8-9A5E-F4D6E254C4AF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0800000"/>
              <a:gd name="adj2" fmla="val 144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42" name="Block Arc 41" hidden="1">
            <a:extLst>
              <a:ext uri="{FF2B5EF4-FFF2-40B4-BE49-F238E27FC236}">
                <a16:creationId xmlns:a16="http://schemas.microsoft.com/office/drawing/2014/main" id="{677BB4B9-E6C8-4F9C-B35A-187EEE981FA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4400000"/>
              <a:gd name="adj2" fmla="val 180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43" name="Block Arc 42" hidden="1">
            <a:extLst>
              <a:ext uri="{FF2B5EF4-FFF2-40B4-BE49-F238E27FC236}">
                <a16:creationId xmlns:a16="http://schemas.microsoft.com/office/drawing/2014/main" id="{1C5B02EB-66CD-4E46-839C-1AECF992732C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8000000"/>
              <a:gd name="adj2" fmla="val 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44" name="Block Arc 43" hidden="1">
            <a:extLst>
              <a:ext uri="{FF2B5EF4-FFF2-40B4-BE49-F238E27FC236}">
                <a16:creationId xmlns:a16="http://schemas.microsoft.com/office/drawing/2014/main" id="{33586051-4921-44B1-A1CC-0FAB49A33A6C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0"/>
              <a:gd name="adj2" fmla="val 36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45" name="Block Arc 44" hidden="1">
            <a:extLst>
              <a:ext uri="{FF2B5EF4-FFF2-40B4-BE49-F238E27FC236}">
                <a16:creationId xmlns:a16="http://schemas.microsoft.com/office/drawing/2014/main" id="{827CA672-F4AE-4B78-A91A-DD06C5FE7E52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3600000"/>
              <a:gd name="adj2" fmla="val 72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46" name="Block Arc 45" hidden="1">
            <a:extLst>
              <a:ext uri="{FF2B5EF4-FFF2-40B4-BE49-F238E27FC236}">
                <a16:creationId xmlns:a16="http://schemas.microsoft.com/office/drawing/2014/main" id="{2E8F78A2-E2EB-463A-AB92-DB2595C5D22C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7200000"/>
              <a:gd name="adj2" fmla="val 108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47" name="Block Arc 46" hidden="1">
            <a:extLst>
              <a:ext uri="{FF2B5EF4-FFF2-40B4-BE49-F238E27FC236}">
                <a16:creationId xmlns:a16="http://schemas.microsoft.com/office/drawing/2014/main" id="{E7B4938F-5CCC-4B34-AF6C-10697A12F172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0800000"/>
              <a:gd name="adj2" fmla="val 144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48" name="Block Arc 47" hidden="1">
            <a:extLst>
              <a:ext uri="{FF2B5EF4-FFF2-40B4-BE49-F238E27FC236}">
                <a16:creationId xmlns:a16="http://schemas.microsoft.com/office/drawing/2014/main" id="{B351F859-22F4-4CB6-B811-4244CBA38CE0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4400000"/>
              <a:gd name="adj2" fmla="val 180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49" name="Block Arc 48" hidden="1">
            <a:extLst>
              <a:ext uri="{FF2B5EF4-FFF2-40B4-BE49-F238E27FC236}">
                <a16:creationId xmlns:a16="http://schemas.microsoft.com/office/drawing/2014/main" id="{EF705391-DFCE-45B2-BA0F-B10568FED03E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8000000"/>
              <a:gd name="adj2" fmla="val 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54" name="Block Arc 53" hidden="1">
            <a:extLst>
              <a:ext uri="{FF2B5EF4-FFF2-40B4-BE49-F238E27FC236}">
                <a16:creationId xmlns:a16="http://schemas.microsoft.com/office/drawing/2014/main" id="{B0DC1832-E02E-4103-BB17-44B14A2E3AD5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0"/>
              <a:gd name="adj2" fmla="val 36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55" name="Block Arc 54" hidden="1">
            <a:extLst>
              <a:ext uri="{FF2B5EF4-FFF2-40B4-BE49-F238E27FC236}">
                <a16:creationId xmlns:a16="http://schemas.microsoft.com/office/drawing/2014/main" id="{5EED955F-38EF-4702-9E30-94057FC6EE19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3600000"/>
              <a:gd name="adj2" fmla="val 72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57" name="Block Arc 56" hidden="1">
            <a:extLst>
              <a:ext uri="{FF2B5EF4-FFF2-40B4-BE49-F238E27FC236}">
                <a16:creationId xmlns:a16="http://schemas.microsoft.com/office/drawing/2014/main" id="{1B1F8B74-0D18-4531-9BF7-00A9FCB0F023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7200000"/>
              <a:gd name="adj2" fmla="val 108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58" name="Block Arc 57" hidden="1">
            <a:extLst>
              <a:ext uri="{FF2B5EF4-FFF2-40B4-BE49-F238E27FC236}">
                <a16:creationId xmlns:a16="http://schemas.microsoft.com/office/drawing/2014/main" id="{8F7B0D4F-DA60-46CF-B4DC-C4C19FFD8A68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0800000"/>
              <a:gd name="adj2" fmla="val 144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61" name="Block Arc 60" hidden="1">
            <a:extLst>
              <a:ext uri="{FF2B5EF4-FFF2-40B4-BE49-F238E27FC236}">
                <a16:creationId xmlns:a16="http://schemas.microsoft.com/office/drawing/2014/main" id="{3B847CDC-5350-4F2D-857A-9B7042249318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4400000"/>
              <a:gd name="adj2" fmla="val 180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62" name="Block Arc 61" hidden="1">
            <a:extLst>
              <a:ext uri="{FF2B5EF4-FFF2-40B4-BE49-F238E27FC236}">
                <a16:creationId xmlns:a16="http://schemas.microsoft.com/office/drawing/2014/main" id="{3AD5CCAF-D5D1-4FEF-ACEA-E1419B3A9CEF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8000000"/>
              <a:gd name="adj2" fmla="val 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65" name="Block Arc 64" hidden="1">
            <a:extLst>
              <a:ext uri="{FF2B5EF4-FFF2-40B4-BE49-F238E27FC236}">
                <a16:creationId xmlns:a16="http://schemas.microsoft.com/office/drawing/2014/main" id="{9B7269F6-9668-4C7F-AF55-9301EAF382B6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0"/>
              <a:gd name="adj2" fmla="val 36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66" name="Block Arc 65" hidden="1">
            <a:extLst>
              <a:ext uri="{FF2B5EF4-FFF2-40B4-BE49-F238E27FC236}">
                <a16:creationId xmlns:a16="http://schemas.microsoft.com/office/drawing/2014/main" id="{8F38B48A-7566-424D-9197-595C777958EA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3600000"/>
              <a:gd name="adj2" fmla="val 72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69" name="Block Arc 68" hidden="1">
            <a:extLst>
              <a:ext uri="{FF2B5EF4-FFF2-40B4-BE49-F238E27FC236}">
                <a16:creationId xmlns:a16="http://schemas.microsoft.com/office/drawing/2014/main" id="{45E93407-AFD6-43A3-B1FB-BA21B80DA0A0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7200000"/>
              <a:gd name="adj2" fmla="val 108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70" name="Block Arc 69" hidden="1">
            <a:extLst>
              <a:ext uri="{FF2B5EF4-FFF2-40B4-BE49-F238E27FC236}">
                <a16:creationId xmlns:a16="http://schemas.microsoft.com/office/drawing/2014/main" id="{127E5F4C-3E5A-4DA9-B56D-A627EF2AFB83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0800000"/>
              <a:gd name="adj2" fmla="val 144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72" name="Block Arc 71" hidden="1">
            <a:extLst>
              <a:ext uri="{FF2B5EF4-FFF2-40B4-BE49-F238E27FC236}">
                <a16:creationId xmlns:a16="http://schemas.microsoft.com/office/drawing/2014/main" id="{159E1B29-2875-4AD5-8CBC-04C905CA0E4F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4400000"/>
              <a:gd name="adj2" fmla="val 180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73" name="Block Arc 72" hidden="1">
            <a:extLst>
              <a:ext uri="{FF2B5EF4-FFF2-40B4-BE49-F238E27FC236}">
                <a16:creationId xmlns:a16="http://schemas.microsoft.com/office/drawing/2014/main" id="{F0B37446-888E-4109-8629-B4A8F7518CD9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8000000"/>
              <a:gd name="adj2" fmla="val 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74" name="Block Arc 73" hidden="1">
            <a:extLst>
              <a:ext uri="{FF2B5EF4-FFF2-40B4-BE49-F238E27FC236}">
                <a16:creationId xmlns:a16="http://schemas.microsoft.com/office/drawing/2014/main" id="{B5DB7AF2-B7FD-475D-8A4C-65670032F291}"/>
              </a:ext>
            </a:extLst>
          </p:cNvPr>
          <p:cNvSpPr/>
          <p:nvPr>
            <p:custDataLst>
              <p:tags r:id="rId37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0"/>
              <a:gd name="adj2" fmla="val 36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76" name="Block Arc 75" hidden="1">
            <a:extLst>
              <a:ext uri="{FF2B5EF4-FFF2-40B4-BE49-F238E27FC236}">
                <a16:creationId xmlns:a16="http://schemas.microsoft.com/office/drawing/2014/main" id="{09053CC4-4BC3-43DF-9F5E-D2E40A5E27AE}"/>
              </a:ext>
            </a:extLst>
          </p:cNvPr>
          <p:cNvSpPr/>
          <p:nvPr>
            <p:custDataLst>
              <p:tags r:id="rId38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3600000"/>
              <a:gd name="adj2" fmla="val 72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77" name="Block Arc 76" hidden="1">
            <a:extLst>
              <a:ext uri="{FF2B5EF4-FFF2-40B4-BE49-F238E27FC236}">
                <a16:creationId xmlns:a16="http://schemas.microsoft.com/office/drawing/2014/main" id="{E4AA8FAB-6CDF-43EB-8CF3-D16331F56B02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7200000"/>
              <a:gd name="adj2" fmla="val 108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78" name="Block Arc 77" hidden="1">
            <a:extLst>
              <a:ext uri="{FF2B5EF4-FFF2-40B4-BE49-F238E27FC236}">
                <a16:creationId xmlns:a16="http://schemas.microsoft.com/office/drawing/2014/main" id="{3950F418-44C1-4685-9ACE-CC2B3268A39F}"/>
              </a:ext>
            </a:extLst>
          </p:cNvPr>
          <p:cNvSpPr/>
          <p:nvPr>
            <p:custDataLst>
              <p:tags r:id="rId40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0800000"/>
              <a:gd name="adj2" fmla="val 144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79" name="Block Arc 78" hidden="1">
            <a:extLst>
              <a:ext uri="{FF2B5EF4-FFF2-40B4-BE49-F238E27FC236}">
                <a16:creationId xmlns:a16="http://schemas.microsoft.com/office/drawing/2014/main" id="{9D52F3FB-E9C9-4A22-8B6E-F9CA99461407}"/>
              </a:ext>
            </a:extLst>
          </p:cNvPr>
          <p:cNvSpPr/>
          <p:nvPr>
            <p:custDataLst>
              <p:tags r:id="rId41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4400000"/>
              <a:gd name="adj2" fmla="val 180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80" name="Block Arc 79" hidden="1">
            <a:extLst>
              <a:ext uri="{FF2B5EF4-FFF2-40B4-BE49-F238E27FC236}">
                <a16:creationId xmlns:a16="http://schemas.microsoft.com/office/drawing/2014/main" id="{7507AA87-81CE-40EC-8667-AB50830C3177}"/>
              </a:ext>
            </a:extLst>
          </p:cNvPr>
          <p:cNvSpPr/>
          <p:nvPr>
            <p:custDataLst>
              <p:tags r:id="rId42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8000000"/>
              <a:gd name="adj2" fmla="val 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81" name="Block Arc 80" hidden="1">
            <a:extLst>
              <a:ext uri="{FF2B5EF4-FFF2-40B4-BE49-F238E27FC236}">
                <a16:creationId xmlns:a16="http://schemas.microsoft.com/office/drawing/2014/main" id="{E4DDD3D8-A045-4BFC-ADBA-7804EB9D4B5B}"/>
              </a:ext>
            </a:extLst>
          </p:cNvPr>
          <p:cNvSpPr/>
          <p:nvPr>
            <p:custDataLst>
              <p:tags r:id="rId43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0"/>
              <a:gd name="adj2" fmla="val 36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82" name="Block Arc 81" hidden="1">
            <a:extLst>
              <a:ext uri="{FF2B5EF4-FFF2-40B4-BE49-F238E27FC236}">
                <a16:creationId xmlns:a16="http://schemas.microsoft.com/office/drawing/2014/main" id="{B7F22FCB-E891-49D5-8BE4-25F3140AD868}"/>
              </a:ext>
            </a:extLst>
          </p:cNvPr>
          <p:cNvSpPr/>
          <p:nvPr>
            <p:custDataLst>
              <p:tags r:id="rId44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3600000"/>
              <a:gd name="adj2" fmla="val 72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97" name="Rectangle 96" hidden="1">
            <a:extLst>
              <a:ext uri="{FF2B5EF4-FFF2-40B4-BE49-F238E27FC236}">
                <a16:creationId xmlns:a16="http://schemas.microsoft.com/office/drawing/2014/main" id="{5DCDD05C-F233-4CD1-BDFF-2D2388751B22}"/>
              </a:ext>
            </a:extLst>
          </p:cNvPr>
          <p:cNvSpPr/>
          <p:nvPr/>
        </p:nvSpPr>
        <p:spPr>
          <a:xfrm>
            <a:off x="3048000" y="30365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1775" lvl="1" indent="-171450"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>
                <a:tab pos="225425" algn="l"/>
              </a:tabLst>
            </a:pPr>
            <a:endParaRPr lang="en-IN">
              <a:latin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3B5543-AEF0-4B6C-8DA3-4CEF19AADCF3}"/>
              </a:ext>
            </a:extLst>
          </p:cNvPr>
          <p:cNvGrpSpPr/>
          <p:nvPr/>
        </p:nvGrpSpPr>
        <p:grpSpPr>
          <a:xfrm>
            <a:off x="0" y="1221852"/>
            <a:ext cx="12831549" cy="5214001"/>
            <a:chOff x="0" y="1221852"/>
            <a:chExt cx="12831549" cy="5214001"/>
          </a:xfrm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CA57EEF-A414-4AEC-A23F-6EA36658A8E3}"/>
                </a:ext>
              </a:extLst>
            </p:cNvPr>
            <p:cNvSpPr/>
            <p:nvPr/>
          </p:nvSpPr>
          <p:spPr>
            <a:xfrm rot="10800000" flipH="1" flipV="1">
              <a:off x="1493566" y="5525111"/>
              <a:ext cx="767465" cy="768169"/>
            </a:xfrm>
            <a:custGeom>
              <a:avLst/>
              <a:gdLst>
                <a:gd name="connsiteX0" fmla="*/ 632947 w 875635"/>
                <a:gd name="connsiteY0" fmla="*/ 906431 h 906431"/>
                <a:gd name="connsiteX1" fmla="*/ 389660 w 875635"/>
                <a:gd name="connsiteY1" fmla="*/ 906431 h 906431"/>
                <a:gd name="connsiteX2" fmla="*/ 0 w 875635"/>
                <a:gd name="connsiteY2" fmla="*/ 516771 h 906431"/>
                <a:gd name="connsiteX3" fmla="*/ 2 w 875635"/>
                <a:gd name="connsiteY3" fmla="*/ 516771 h 906431"/>
                <a:gd name="connsiteX4" fmla="*/ 3684 w 875635"/>
                <a:gd name="connsiteY4" fmla="*/ 498528 h 906431"/>
                <a:gd name="connsiteX5" fmla="*/ 2 w 875635"/>
                <a:gd name="connsiteY5" fmla="*/ 480288 h 906431"/>
                <a:gd name="connsiteX6" fmla="*/ 2 w 875635"/>
                <a:gd name="connsiteY6" fmla="*/ 242688 h 906431"/>
                <a:gd name="connsiteX7" fmla="*/ 779321 w 875635"/>
                <a:gd name="connsiteY7" fmla="*/ 0 h 906431"/>
                <a:gd name="connsiteX8" fmla="*/ 779321 w 875635"/>
                <a:gd name="connsiteY8" fmla="*/ 127111 h 906431"/>
                <a:gd name="connsiteX9" fmla="*/ 875635 w 875635"/>
                <a:gd name="connsiteY9" fmla="*/ 127111 h 906431"/>
                <a:gd name="connsiteX10" fmla="*/ 632947 w 875635"/>
                <a:gd name="connsiteY10" fmla="*/ 906431 h 906431"/>
                <a:gd name="connsiteX0" fmla="*/ 738884 w 875635"/>
                <a:gd name="connsiteY0" fmla="*/ 906431 h 906431"/>
                <a:gd name="connsiteX1" fmla="*/ 389660 w 875635"/>
                <a:gd name="connsiteY1" fmla="*/ 906431 h 906431"/>
                <a:gd name="connsiteX2" fmla="*/ 0 w 875635"/>
                <a:gd name="connsiteY2" fmla="*/ 516771 h 906431"/>
                <a:gd name="connsiteX3" fmla="*/ 2 w 875635"/>
                <a:gd name="connsiteY3" fmla="*/ 516771 h 906431"/>
                <a:gd name="connsiteX4" fmla="*/ 3684 w 875635"/>
                <a:gd name="connsiteY4" fmla="*/ 498528 h 906431"/>
                <a:gd name="connsiteX5" fmla="*/ 2 w 875635"/>
                <a:gd name="connsiteY5" fmla="*/ 480288 h 906431"/>
                <a:gd name="connsiteX6" fmla="*/ 2 w 875635"/>
                <a:gd name="connsiteY6" fmla="*/ 242688 h 906431"/>
                <a:gd name="connsiteX7" fmla="*/ 779321 w 875635"/>
                <a:gd name="connsiteY7" fmla="*/ 0 h 906431"/>
                <a:gd name="connsiteX8" fmla="*/ 779321 w 875635"/>
                <a:gd name="connsiteY8" fmla="*/ 127111 h 906431"/>
                <a:gd name="connsiteX9" fmla="*/ 875635 w 875635"/>
                <a:gd name="connsiteY9" fmla="*/ 127111 h 906431"/>
                <a:gd name="connsiteX10" fmla="*/ 738884 w 875635"/>
                <a:gd name="connsiteY10" fmla="*/ 906431 h 906431"/>
                <a:gd name="connsiteX0" fmla="*/ 738884 w 779321"/>
                <a:gd name="connsiteY0" fmla="*/ 906431 h 906431"/>
                <a:gd name="connsiteX1" fmla="*/ 389660 w 779321"/>
                <a:gd name="connsiteY1" fmla="*/ 906431 h 906431"/>
                <a:gd name="connsiteX2" fmla="*/ 0 w 779321"/>
                <a:gd name="connsiteY2" fmla="*/ 516771 h 906431"/>
                <a:gd name="connsiteX3" fmla="*/ 2 w 779321"/>
                <a:gd name="connsiteY3" fmla="*/ 516771 h 906431"/>
                <a:gd name="connsiteX4" fmla="*/ 3684 w 779321"/>
                <a:gd name="connsiteY4" fmla="*/ 498528 h 906431"/>
                <a:gd name="connsiteX5" fmla="*/ 2 w 779321"/>
                <a:gd name="connsiteY5" fmla="*/ 480288 h 906431"/>
                <a:gd name="connsiteX6" fmla="*/ 2 w 779321"/>
                <a:gd name="connsiteY6" fmla="*/ 242688 h 906431"/>
                <a:gd name="connsiteX7" fmla="*/ 779321 w 779321"/>
                <a:gd name="connsiteY7" fmla="*/ 0 h 906431"/>
                <a:gd name="connsiteX8" fmla="*/ 779321 w 779321"/>
                <a:gd name="connsiteY8" fmla="*/ 127111 h 906431"/>
                <a:gd name="connsiteX9" fmla="*/ 738884 w 779321"/>
                <a:gd name="connsiteY9" fmla="*/ 906431 h 906431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115577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37518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20791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57019"/>
                <a:gd name="connsiteY0" fmla="*/ 779320 h 779320"/>
                <a:gd name="connsiteX1" fmla="*/ 389660 w 757019"/>
                <a:gd name="connsiteY1" fmla="*/ 779320 h 779320"/>
                <a:gd name="connsiteX2" fmla="*/ 0 w 757019"/>
                <a:gd name="connsiteY2" fmla="*/ 389660 h 779320"/>
                <a:gd name="connsiteX3" fmla="*/ 2 w 757019"/>
                <a:gd name="connsiteY3" fmla="*/ 389660 h 779320"/>
                <a:gd name="connsiteX4" fmla="*/ 3684 w 757019"/>
                <a:gd name="connsiteY4" fmla="*/ 371417 h 779320"/>
                <a:gd name="connsiteX5" fmla="*/ 2 w 757019"/>
                <a:gd name="connsiteY5" fmla="*/ 353177 h 779320"/>
                <a:gd name="connsiteX6" fmla="*/ 2 w 757019"/>
                <a:gd name="connsiteY6" fmla="*/ 20791 h 779320"/>
                <a:gd name="connsiteX7" fmla="*/ 757019 w 757019"/>
                <a:gd name="connsiteY7" fmla="*/ 0 h 779320"/>
                <a:gd name="connsiteX8" fmla="*/ 738884 w 757019"/>
                <a:gd name="connsiteY8" fmla="*/ 779320 h 779320"/>
                <a:gd name="connsiteX0" fmla="*/ 738884 w 751443"/>
                <a:gd name="connsiteY0" fmla="*/ 779320 h 779320"/>
                <a:gd name="connsiteX1" fmla="*/ 389660 w 751443"/>
                <a:gd name="connsiteY1" fmla="*/ 779320 h 779320"/>
                <a:gd name="connsiteX2" fmla="*/ 0 w 751443"/>
                <a:gd name="connsiteY2" fmla="*/ 389660 h 779320"/>
                <a:gd name="connsiteX3" fmla="*/ 2 w 751443"/>
                <a:gd name="connsiteY3" fmla="*/ 389660 h 779320"/>
                <a:gd name="connsiteX4" fmla="*/ 3684 w 751443"/>
                <a:gd name="connsiteY4" fmla="*/ 371417 h 779320"/>
                <a:gd name="connsiteX5" fmla="*/ 2 w 751443"/>
                <a:gd name="connsiteY5" fmla="*/ 353177 h 779320"/>
                <a:gd name="connsiteX6" fmla="*/ 2 w 751443"/>
                <a:gd name="connsiteY6" fmla="*/ 20791 h 779320"/>
                <a:gd name="connsiteX7" fmla="*/ 751443 w 751443"/>
                <a:gd name="connsiteY7" fmla="*/ 0 h 779320"/>
                <a:gd name="connsiteX8" fmla="*/ 738884 w 751443"/>
                <a:gd name="connsiteY8" fmla="*/ 779320 h 779320"/>
                <a:gd name="connsiteX0" fmla="*/ 738884 w 745974"/>
                <a:gd name="connsiteY0" fmla="*/ 768169 h 768169"/>
                <a:gd name="connsiteX1" fmla="*/ 389660 w 745974"/>
                <a:gd name="connsiteY1" fmla="*/ 768169 h 768169"/>
                <a:gd name="connsiteX2" fmla="*/ 0 w 745974"/>
                <a:gd name="connsiteY2" fmla="*/ 378509 h 768169"/>
                <a:gd name="connsiteX3" fmla="*/ 2 w 745974"/>
                <a:gd name="connsiteY3" fmla="*/ 378509 h 768169"/>
                <a:gd name="connsiteX4" fmla="*/ 3684 w 745974"/>
                <a:gd name="connsiteY4" fmla="*/ 360266 h 768169"/>
                <a:gd name="connsiteX5" fmla="*/ 2 w 745974"/>
                <a:gd name="connsiteY5" fmla="*/ 342026 h 768169"/>
                <a:gd name="connsiteX6" fmla="*/ 2 w 745974"/>
                <a:gd name="connsiteY6" fmla="*/ 9640 h 768169"/>
                <a:gd name="connsiteX7" fmla="*/ 745974 w 745974"/>
                <a:gd name="connsiteY7" fmla="*/ 0 h 768169"/>
                <a:gd name="connsiteX8" fmla="*/ 738884 w 745974"/>
                <a:gd name="connsiteY8" fmla="*/ 768169 h 768169"/>
                <a:gd name="connsiteX0" fmla="*/ 738884 w 745974"/>
                <a:gd name="connsiteY0" fmla="*/ 768169 h 768169"/>
                <a:gd name="connsiteX1" fmla="*/ 389660 w 745974"/>
                <a:gd name="connsiteY1" fmla="*/ 768169 h 768169"/>
                <a:gd name="connsiteX2" fmla="*/ 0 w 745974"/>
                <a:gd name="connsiteY2" fmla="*/ 378509 h 768169"/>
                <a:gd name="connsiteX3" fmla="*/ 2 w 745974"/>
                <a:gd name="connsiteY3" fmla="*/ 378509 h 768169"/>
                <a:gd name="connsiteX4" fmla="*/ 3684 w 745974"/>
                <a:gd name="connsiteY4" fmla="*/ 360266 h 768169"/>
                <a:gd name="connsiteX5" fmla="*/ 2 w 745974"/>
                <a:gd name="connsiteY5" fmla="*/ 342026 h 768169"/>
                <a:gd name="connsiteX6" fmla="*/ 2 w 745974"/>
                <a:gd name="connsiteY6" fmla="*/ 4878 h 768169"/>
                <a:gd name="connsiteX7" fmla="*/ 745974 w 745974"/>
                <a:gd name="connsiteY7" fmla="*/ 0 h 768169"/>
                <a:gd name="connsiteX8" fmla="*/ 738884 w 745974"/>
                <a:gd name="connsiteY8" fmla="*/ 768169 h 768169"/>
                <a:gd name="connsiteX0" fmla="*/ 738884 w 745974"/>
                <a:gd name="connsiteY0" fmla="*/ 768169 h 768169"/>
                <a:gd name="connsiteX1" fmla="*/ 389660 w 745974"/>
                <a:gd name="connsiteY1" fmla="*/ 768169 h 768169"/>
                <a:gd name="connsiteX2" fmla="*/ 0 w 745974"/>
                <a:gd name="connsiteY2" fmla="*/ 378509 h 768169"/>
                <a:gd name="connsiteX3" fmla="*/ 2 w 745974"/>
                <a:gd name="connsiteY3" fmla="*/ 378509 h 768169"/>
                <a:gd name="connsiteX4" fmla="*/ 3684 w 745974"/>
                <a:gd name="connsiteY4" fmla="*/ 360266 h 768169"/>
                <a:gd name="connsiteX5" fmla="*/ 2 w 745974"/>
                <a:gd name="connsiteY5" fmla="*/ 342026 h 768169"/>
                <a:gd name="connsiteX6" fmla="*/ 2 w 745974"/>
                <a:gd name="connsiteY6" fmla="*/ 116 h 768169"/>
                <a:gd name="connsiteX7" fmla="*/ 745974 w 745974"/>
                <a:gd name="connsiteY7" fmla="*/ 0 h 768169"/>
                <a:gd name="connsiteX8" fmla="*/ 738884 w 745974"/>
                <a:gd name="connsiteY8" fmla="*/ 768169 h 768169"/>
                <a:gd name="connsiteX0" fmla="*/ 746179 w 753269"/>
                <a:gd name="connsiteY0" fmla="*/ 768169 h 768169"/>
                <a:gd name="connsiteX1" fmla="*/ 396955 w 753269"/>
                <a:gd name="connsiteY1" fmla="*/ 768169 h 768169"/>
                <a:gd name="connsiteX2" fmla="*/ 7295 w 753269"/>
                <a:gd name="connsiteY2" fmla="*/ 378509 h 768169"/>
                <a:gd name="connsiteX3" fmla="*/ 7297 w 753269"/>
                <a:gd name="connsiteY3" fmla="*/ 378509 h 768169"/>
                <a:gd name="connsiteX4" fmla="*/ 10979 w 753269"/>
                <a:gd name="connsiteY4" fmla="*/ 360266 h 768169"/>
                <a:gd name="connsiteX5" fmla="*/ 7297 w 753269"/>
                <a:gd name="connsiteY5" fmla="*/ 342026 h 768169"/>
                <a:gd name="connsiteX6" fmla="*/ 0 w 753269"/>
                <a:gd name="connsiteY6" fmla="*/ 116 h 768169"/>
                <a:gd name="connsiteX7" fmla="*/ 753269 w 753269"/>
                <a:gd name="connsiteY7" fmla="*/ 0 h 768169"/>
                <a:gd name="connsiteX8" fmla="*/ 746179 w 753269"/>
                <a:gd name="connsiteY8" fmla="*/ 768169 h 76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3269" h="768169">
                  <a:moveTo>
                    <a:pt x="746179" y="768169"/>
                  </a:moveTo>
                  <a:lnTo>
                    <a:pt x="396955" y="768169"/>
                  </a:lnTo>
                  <a:cubicBezTo>
                    <a:pt x="181752" y="768169"/>
                    <a:pt x="7295" y="593712"/>
                    <a:pt x="7295" y="378509"/>
                  </a:cubicBezTo>
                  <a:lnTo>
                    <a:pt x="7297" y="378509"/>
                  </a:lnTo>
                  <a:lnTo>
                    <a:pt x="10979" y="360266"/>
                  </a:lnTo>
                  <a:lnTo>
                    <a:pt x="7297" y="342026"/>
                  </a:lnTo>
                  <a:lnTo>
                    <a:pt x="0" y="116"/>
                  </a:lnTo>
                  <a:lnTo>
                    <a:pt x="753269" y="0"/>
                  </a:lnTo>
                  <a:cubicBezTo>
                    <a:pt x="750906" y="256056"/>
                    <a:pt x="748542" y="512113"/>
                    <a:pt x="746179" y="768169"/>
                  </a:cubicBezTo>
                  <a:close/>
                </a:path>
              </a:pathLst>
            </a:custGeom>
            <a:solidFill>
              <a:schemeClr val="bg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D7E46A5-3111-44EA-A460-2B8DCDC46683}"/>
                </a:ext>
              </a:extLst>
            </p:cNvPr>
            <p:cNvSpPr/>
            <p:nvPr/>
          </p:nvSpPr>
          <p:spPr>
            <a:xfrm rot="10800000">
              <a:off x="3470564" y="1457794"/>
              <a:ext cx="786560" cy="763593"/>
            </a:xfrm>
            <a:custGeom>
              <a:avLst/>
              <a:gdLst>
                <a:gd name="connsiteX0" fmla="*/ 562649 w 952309"/>
                <a:gd name="connsiteY0" fmla="*/ 786903 h 786903"/>
                <a:gd name="connsiteX1" fmla="*/ 0 w 952309"/>
                <a:gd name="connsiteY1" fmla="*/ 786903 h 786903"/>
                <a:gd name="connsiteX2" fmla="*/ 116686 w 952309"/>
                <a:gd name="connsiteY2" fmla="*/ 7584 h 786903"/>
                <a:gd name="connsiteX3" fmla="*/ 172990 w 952309"/>
                <a:gd name="connsiteY3" fmla="*/ 7584 h 786903"/>
                <a:gd name="connsiteX4" fmla="*/ 172990 w 952309"/>
                <a:gd name="connsiteY4" fmla="*/ 0 h 786903"/>
                <a:gd name="connsiteX5" fmla="*/ 952308 w 952309"/>
                <a:gd name="connsiteY5" fmla="*/ 182809 h 786903"/>
                <a:gd name="connsiteX6" fmla="*/ 952308 w 952309"/>
                <a:gd name="connsiteY6" fmla="*/ 397240 h 786903"/>
                <a:gd name="connsiteX7" fmla="*/ 952309 w 952309"/>
                <a:gd name="connsiteY7" fmla="*/ 397244 h 786903"/>
                <a:gd name="connsiteX8" fmla="*/ 952302 w 952309"/>
                <a:gd name="connsiteY8" fmla="*/ 397278 h 786903"/>
                <a:gd name="connsiteX9" fmla="*/ 928664 w 952309"/>
                <a:gd name="connsiteY9" fmla="*/ 531221 h 786903"/>
                <a:gd name="connsiteX10" fmla="*/ 923412 w 952309"/>
                <a:gd name="connsiteY10" fmla="*/ 540374 h 786903"/>
                <a:gd name="connsiteX11" fmla="*/ 921688 w 952309"/>
                <a:gd name="connsiteY11" fmla="*/ 548916 h 786903"/>
                <a:gd name="connsiteX12" fmla="*/ 885761 w 952309"/>
                <a:gd name="connsiteY12" fmla="*/ 615106 h 786903"/>
                <a:gd name="connsiteX13" fmla="*/ 868618 w 952309"/>
                <a:gd name="connsiteY13" fmla="*/ 635884 h 786903"/>
                <a:gd name="connsiteX14" fmla="*/ 863329 w 952309"/>
                <a:gd name="connsiteY14" fmla="*/ 645102 h 786903"/>
                <a:gd name="connsiteX15" fmla="*/ 848378 w 952309"/>
                <a:gd name="connsiteY15" fmla="*/ 660414 h 786903"/>
                <a:gd name="connsiteX16" fmla="*/ 838180 w 952309"/>
                <a:gd name="connsiteY16" fmla="*/ 672774 h 786903"/>
                <a:gd name="connsiteX17" fmla="*/ 828557 w 952309"/>
                <a:gd name="connsiteY17" fmla="*/ 680714 h 786903"/>
                <a:gd name="connsiteX18" fmla="*/ 817652 w 952309"/>
                <a:gd name="connsiteY18" fmla="*/ 691883 h 786903"/>
                <a:gd name="connsiteX19" fmla="*/ 795026 w 952309"/>
                <a:gd name="connsiteY19" fmla="*/ 708380 h 786903"/>
                <a:gd name="connsiteX20" fmla="*/ 780512 w 952309"/>
                <a:gd name="connsiteY20" fmla="*/ 720355 h 786903"/>
                <a:gd name="connsiteX21" fmla="*/ 773037 w 952309"/>
                <a:gd name="connsiteY21" fmla="*/ 724412 h 786903"/>
                <a:gd name="connsiteX22" fmla="*/ 764701 w 952309"/>
                <a:gd name="connsiteY22" fmla="*/ 730490 h 786903"/>
                <a:gd name="connsiteX23" fmla="*/ 731090 w 952309"/>
                <a:gd name="connsiteY23" fmla="*/ 747180 h 786903"/>
                <a:gd name="connsiteX24" fmla="*/ 714322 w 952309"/>
                <a:gd name="connsiteY24" fmla="*/ 756282 h 786903"/>
                <a:gd name="connsiteX25" fmla="*/ 710160 w 952309"/>
                <a:gd name="connsiteY25" fmla="*/ 757574 h 786903"/>
                <a:gd name="connsiteX26" fmla="*/ 705527 w 952309"/>
                <a:gd name="connsiteY26" fmla="*/ 759874 h 786903"/>
                <a:gd name="connsiteX27" fmla="*/ 641231 w 952309"/>
                <a:gd name="connsiteY27" fmla="*/ 778970 h 786903"/>
                <a:gd name="connsiteX28" fmla="*/ 641179 w 952309"/>
                <a:gd name="connsiteY28" fmla="*/ 778987 h 786903"/>
                <a:gd name="connsiteX29" fmla="*/ 562649 w 952309"/>
                <a:gd name="connsiteY29" fmla="*/ 786903 h 786903"/>
                <a:gd name="connsiteX0" fmla="*/ 463258 w 852918"/>
                <a:gd name="connsiteY0" fmla="*/ 786903 h 786903"/>
                <a:gd name="connsiteX1" fmla="*/ 0 w 852918"/>
                <a:gd name="connsiteY1" fmla="*/ 786903 h 786903"/>
                <a:gd name="connsiteX2" fmla="*/ 17295 w 852918"/>
                <a:gd name="connsiteY2" fmla="*/ 7584 h 786903"/>
                <a:gd name="connsiteX3" fmla="*/ 73599 w 852918"/>
                <a:gd name="connsiteY3" fmla="*/ 7584 h 786903"/>
                <a:gd name="connsiteX4" fmla="*/ 73599 w 852918"/>
                <a:gd name="connsiteY4" fmla="*/ 0 h 786903"/>
                <a:gd name="connsiteX5" fmla="*/ 852917 w 852918"/>
                <a:gd name="connsiteY5" fmla="*/ 182809 h 786903"/>
                <a:gd name="connsiteX6" fmla="*/ 852917 w 852918"/>
                <a:gd name="connsiteY6" fmla="*/ 397240 h 786903"/>
                <a:gd name="connsiteX7" fmla="*/ 852918 w 852918"/>
                <a:gd name="connsiteY7" fmla="*/ 397244 h 786903"/>
                <a:gd name="connsiteX8" fmla="*/ 852911 w 852918"/>
                <a:gd name="connsiteY8" fmla="*/ 397278 h 786903"/>
                <a:gd name="connsiteX9" fmla="*/ 829273 w 852918"/>
                <a:gd name="connsiteY9" fmla="*/ 531221 h 786903"/>
                <a:gd name="connsiteX10" fmla="*/ 824021 w 852918"/>
                <a:gd name="connsiteY10" fmla="*/ 540374 h 786903"/>
                <a:gd name="connsiteX11" fmla="*/ 822297 w 852918"/>
                <a:gd name="connsiteY11" fmla="*/ 548916 h 786903"/>
                <a:gd name="connsiteX12" fmla="*/ 786370 w 852918"/>
                <a:gd name="connsiteY12" fmla="*/ 615106 h 786903"/>
                <a:gd name="connsiteX13" fmla="*/ 769227 w 852918"/>
                <a:gd name="connsiteY13" fmla="*/ 635884 h 786903"/>
                <a:gd name="connsiteX14" fmla="*/ 763938 w 852918"/>
                <a:gd name="connsiteY14" fmla="*/ 645102 h 786903"/>
                <a:gd name="connsiteX15" fmla="*/ 748987 w 852918"/>
                <a:gd name="connsiteY15" fmla="*/ 660414 h 786903"/>
                <a:gd name="connsiteX16" fmla="*/ 738789 w 852918"/>
                <a:gd name="connsiteY16" fmla="*/ 672774 h 786903"/>
                <a:gd name="connsiteX17" fmla="*/ 729166 w 852918"/>
                <a:gd name="connsiteY17" fmla="*/ 680714 h 786903"/>
                <a:gd name="connsiteX18" fmla="*/ 718261 w 852918"/>
                <a:gd name="connsiteY18" fmla="*/ 691883 h 786903"/>
                <a:gd name="connsiteX19" fmla="*/ 695635 w 852918"/>
                <a:gd name="connsiteY19" fmla="*/ 708380 h 786903"/>
                <a:gd name="connsiteX20" fmla="*/ 681121 w 852918"/>
                <a:gd name="connsiteY20" fmla="*/ 720355 h 786903"/>
                <a:gd name="connsiteX21" fmla="*/ 673646 w 852918"/>
                <a:gd name="connsiteY21" fmla="*/ 724412 h 786903"/>
                <a:gd name="connsiteX22" fmla="*/ 665310 w 852918"/>
                <a:gd name="connsiteY22" fmla="*/ 730490 h 786903"/>
                <a:gd name="connsiteX23" fmla="*/ 631699 w 852918"/>
                <a:gd name="connsiteY23" fmla="*/ 747180 h 786903"/>
                <a:gd name="connsiteX24" fmla="*/ 614931 w 852918"/>
                <a:gd name="connsiteY24" fmla="*/ 756282 h 786903"/>
                <a:gd name="connsiteX25" fmla="*/ 610769 w 852918"/>
                <a:gd name="connsiteY25" fmla="*/ 757574 h 786903"/>
                <a:gd name="connsiteX26" fmla="*/ 606136 w 852918"/>
                <a:gd name="connsiteY26" fmla="*/ 759874 h 786903"/>
                <a:gd name="connsiteX27" fmla="*/ 541840 w 852918"/>
                <a:gd name="connsiteY27" fmla="*/ 778970 h 786903"/>
                <a:gd name="connsiteX28" fmla="*/ 541788 w 852918"/>
                <a:gd name="connsiteY28" fmla="*/ 778987 h 786903"/>
                <a:gd name="connsiteX29" fmla="*/ 463258 w 852918"/>
                <a:gd name="connsiteY29" fmla="*/ 786903 h 786903"/>
                <a:gd name="connsiteX0" fmla="*/ 445963 w 835623"/>
                <a:gd name="connsiteY0" fmla="*/ 786903 h 786903"/>
                <a:gd name="connsiteX1" fmla="*/ 122 w 835623"/>
                <a:gd name="connsiteY1" fmla="*/ 786903 h 786903"/>
                <a:gd name="connsiteX2" fmla="*/ 0 w 835623"/>
                <a:gd name="connsiteY2" fmla="*/ 7584 h 786903"/>
                <a:gd name="connsiteX3" fmla="*/ 56304 w 835623"/>
                <a:gd name="connsiteY3" fmla="*/ 7584 h 786903"/>
                <a:gd name="connsiteX4" fmla="*/ 56304 w 835623"/>
                <a:gd name="connsiteY4" fmla="*/ 0 h 786903"/>
                <a:gd name="connsiteX5" fmla="*/ 835622 w 835623"/>
                <a:gd name="connsiteY5" fmla="*/ 182809 h 786903"/>
                <a:gd name="connsiteX6" fmla="*/ 835622 w 835623"/>
                <a:gd name="connsiteY6" fmla="*/ 397240 h 786903"/>
                <a:gd name="connsiteX7" fmla="*/ 835623 w 835623"/>
                <a:gd name="connsiteY7" fmla="*/ 397244 h 786903"/>
                <a:gd name="connsiteX8" fmla="*/ 835616 w 835623"/>
                <a:gd name="connsiteY8" fmla="*/ 397278 h 786903"/>
                <a:gd name="connsiteX9" fmla="*/ 811978 w 835623"/>
                <a:gd name="connsiteY9" fmla="*/ 531221 h 786903"/>
                <a:gd name="connsiteX10" fmla="*/ 806726 w 835623"/>
                <a:gd name="connsiteY10" fmla="*/ 540374 h 786903"/>
                <a:gd name="connsiteX11" fmla="*/ 805002 w 835623"/>
                <a:gd name="connsiteY11" fmla="*/ 548916 h 786903"/>
                <a:gd name="connsiteX12" fmla="*/ 769075 w 835623"/>
                <a:gd name="connsiteY12" fmla="*/ 615106 h 786903"/>
                <a:gd name="connsiteX13" fmla="*/ 751932 w 835623"/>
                <a:gd name="connsiteY13" fmla="*/ 635884 h 786903"/>
                <a:gd name="connsiteX14" fmla="*/ 746643 w 835623"/>
                <a:gd name="connsiteY14" fmla="*/ 645102 h 786903"/>
                <a:gd name="connsiteX15" fmla="*/ 731692 w 835623"/>
                <a:gd name="connsiteY15" fmla="*/ 660414 h 786903"/>
                <a:gd name="connsiteX16" fmla="*/ 721494 w 835623"/>
                <a:gd name="connsiteY16" fmla="*/ 672774 h 786903"/>
                <a:gd name="connsiteX17" fmla="*/ 711871 w 835623"/>
                <a:gd name="connsiteY17" fmla="*/ 680714 h 786903"/>
                <a:gd name="connsiteX18" fmla="*/ 700966 w 835623"/>
                <a:gd name="connsiteY18" fmla="*/ 691883 h 786903"/>
                <a:gd name="connsiteX19" fmla="*/ 678340 w 835623"/>
                <a:gd name="connsiteY19" fmla="*/ 708380 h 786903"/>
                <a:gd name="connsiteX20" fmla="*/ 663826 w 835623"/>
                <a:gd name="connsiteY20" fmla="*/ 720355 h 786903"/>
                <a:gd name="connsiteX21" fmla="*/ 656351 w 835623"/>
                <a:gd name="connsiteY21" fmla="*/ 724412 h 786903"/>
                <a:gd name="connsiteX22" fmla="*/ 648015 w 835623"/>
                <a:gd name="connsiteY22" fmla="*/ 730490 h 786903"/>
                <a:gd name="connsiteX23" fmla="*/ 614404 w 835623"/>
                <a:gd name="connsiteY23" fmla="*/ 747180 h 786903"/>
                <a:gd name="connsiteX24" fmla="*/ 597636 w 835623"/>
                <a:gd name="connsiteY24" fmla="*/ 756282 h 786903"/>
                <a:gd name="connsiteX25" fmla="*/ 593474 w 835623"/>
                <a:gd name="connsiteY25" fmla="*/ 757574 h 786903"/>
                <a:gd name="connsiteX26" fmla="*/ 588841 w 835623"/>
                <a:gd name="connsiteY26" fmla="*/ 759874 h 786903"/>
                <a:gd name="connsiteX27" fmla="*/ 524545 w 835623"/>
                <a:gd name="connsiteY27" fmla="*/ 778970 h 786903"/>
                <a:gd name="connsiteX28" fmla="*/ 524493 w 835623"/>
                <a:gd name="connsiteY28" fmla="*/ 778987 h 786903"/>
                <a:gd name="connsiteX29" fmla="*/ 445963 w 835623"/>
                <a:gd name="connsiteY29" fmla="*/ 786903 h 786903"/>
                <a:gd name="connsiteX0" fmla="*/ 445963 w 835623"/>
                <a:gd name="connsiteY0" fmla="*/ 786903 h 786903"/>
                <a:gd name="connsiteX1" fmla="*/ 122 w 835623"/>
                <a:gd name="connsiteY1" fmla="*/ 786903 h 786903"/>
                <a:gd name="connsiteX2" fmla="*/ 0 w 835623"/>
                <a:gd name="connsiteY2" fmla="*/ 7584 h 786903"/>
                <a:gd name="connsiteX3" fmla="*/ 56304 w 835623"/>
                <a:gd name="connsiteY3" fmla="*/ 7584 h 786903"/>
                <a:gd name="connsiteX4" fmla="*/ 56304 w 835623"/>
                <a:gd name="connsiteY4" fmla="*/ 0 h 786903"/>
                <a:gd name="connsiteX5" fmla="*/ 831503 w 835623"/>
                <a:gd name="connsiteY5" fmla="*/ 13934 h 786903"/>
                <a:gd name="connsiteX6" fmla="*/ 835622 w 835623"/>
                <a:gd name="connsiteY6" fmla="*/ 397240 h 786903"/>
                <a:gd name="connsiteX7" fmla="*/ 835623 w 835623"/>
                <a:gd name="connsiteY7" fmla="*/ 397244 h 786903"/>
                <a:gd name="connsiteX8" fmla="*/ 835616 w 835623"/>
                <a:gd name="connsiteY8" fmla="*/ 397278 h 786903"/>
                <a:gd name="connsiteX9" fmla="*/ 811978 w 835623"/>
                <a:gd name="connsiteY9" fmla="*/ 531221 h 786903"/>
                <a:gd name="connsiteX10" fmla="*/ 806726 w 835623"/>
                <a:gd name="connsiteY10" fmla="*/ 540374 h 786903"/>
                <a:gd name="connsiteX11" fmla="*/ 805002 w 835623"/>
                <a:gd name="connsiteY11" fmla="*/ 548916 h 786903"/>
                <a:gd name="connsiteX12" fmla="*/ 769075 w 835623"/>
                <a:gd name="connsiteY12" fmla="*/ 615106 h 786903"/>
                <a:gd name="connsiteX13" fmla="*/ 751932 w 835623"/>
                <a:gd name="connsiteY13" fmla="*/ 635884 h 786903"/>
                <a:gd name="connsiteX14" fmla="*/ 746643 w 835623"/>
                <a:gd name="connsiteY14" fmla="*/ 645102 h 786903"/>
                <a:gd name="connsiteX15" fmla="*/ 731692 w 835623"/>
                <a:gd name="connsiteY15" fmla="*/ 660414 h 786903"/>
                <a:gd name="connsiteX16" fmla="*/ 721494 w 835623"/>
                <a:gd name="connsiteY16" fmla="*/ 672774 h 786903"/>
                <a:gd name="connsiteX17" fmla="*/ 711871 w 835623"/>
                <a:gd name="connsiteY17" fmla="*/ 680714 h 786903"/>
                <a:gd name="connsiteX18" fmla="*/ 700966 w 835623"/>
                <a:gd name="connsiteY18" fmla="*/ 691883 h 786903"/>
                <a:gd name="connsiteX19" fmla="*/ 678340 w 835623"/>
                <a:gd name="connsiteY19" fmla="*/ 708380 h 786903"/>
                <a:gd name="connsiteX20" fmla="*/ 663826 w 835623"/>
                <a:gd name="connsiteY20" fmla="*/ 720355 h 786903"/>
                <a:gd name="connsiteX21" fmla="*/ 656351 w 835623"/>
                <a:gd name="connsiteY21" fmla="*/ 724412 h 786903"/>
                <a:gd name="connsiteX22" fmla="*/ 648015 w 835623"/>
                <a:gd name="connsiteY22" fmla="*/ 730490 h 786903"/>
                <a:gd name="connsiteX23" fmla="*/ 614404 w 835623"/>
                <a:gd name="connsiteY23" fmla="*/ 747180 h 786903"/>
                <a:gd name="connsiteX24" fmla="*/ 597636 w 835623"/>
                <a:gd name="connsiteY24" fmla="*/ 756282 h 786903"/>
                <a:gd name="connsiteX25" fmla="*/ 593474 w 835623"/>
                <a:gd name="connsiteY25" fmla="*/ 757574 h 786903"/>
                <a:gd name="connsiteX26" fmla="*/ 588841 w 835623"/>
                <a:gd name="connsiteY26" fmla="*/ 759874 h 786903"/>
                <a:gd name="connsiteX27" fmla="*/ 524545 w 835623"/>
                <a:gd name="connsiteY27" fmla="*/ 778970 h 786903"/>
                <a:gd name="connsiteX28" fmla="*/ 524493 w 835623"/>
                <a:gd name="connsiteY28" fmla="*/ 778987 h 786903"/>
                <a:gd name="connsiteX29" fmla="*/ 445963 w 835623"/>
                <a:gd name="connsiteY29" fmla="*/ 786903 h 786903"/>
                <a:gd name="connsiteX0" fmla="*/ 445963 w 835623"/>
                <a:gd name="connsiteY0" fmla="*/ 779319 h 779319"/>
                <a:gd name="connsiteX1" fmla="*/ 122 w 835623"/>
                <a:gd name="connsiteY1" fmla="*/ 779319 h 779319"/>
                <a:gd name="connsiteX2" fmla="*/ 0 w 835623"/>
                <a:gd name="connsiteY2" fmla="*/ 0 h 779319"/>
                <a:gd name="connsiteX3" fmla="*/ 56304 w 835623"/>
                <a:gd name="connsiteY3" fmla="*/ 0 h 779319"/>
                <a:gd name="connsiteX4" fmla="*/ 831503 w 835623"/>
                <a:gd name="connsiteY4" fmla="*/ 6350 h 779319"/>
                <a:gd name="connsiteX5" fmla="*/ 835622 w 835623"/>
                <a:gd name="connsiteY5" fmla="*/ 389656 h 779319"/>
                <a:gd name="connsiteX6" fmla="*/ 835623 w 835623"/>
                <a:gd name="connsiteY6" fmla="*/ 389660 h 779319"/>
                <a:gd name="connsiteX7" fmla="*/ 835616 w 835623"/>
                <a:gd name="connsiteY7" fmla="*/ 389694 h 779319"/>
                <a:gd name="connsiteX8" fmla="*/ 811978 w 835623"/>
                <a:gd name="connsiteY8" fmla="*/ 523637 h 779319"/>
                <a:gd name="connsiteX9" fmla="*/ 806726 w 835623"/>
                <a:gd name="connsiteY9" fmla="*/ 532790 h 779319"/>
                <a:gd name="connsiteX10" fmla="*/ 805002 w 835623"/>
                <a:gd name="connsiteY10" fmla="*/ 541332 h 779319"/>
                <a:gd name="connsiteX11" fmla="*/ 769075 w 835623"/>
                <a:gd name="connsiteY11" fmla="*/ 607522 h 779319"/>
                <a:gd name="connsiteX12" fmla="*/ 751932 w 835623"/>
                <a:gd name="connsiteY12" fmla="*/ 628300 h 779319"/>
                <a:gd name="connsiteX13" fmla="*/ 746643 w 835623"/>
                <a:gd name="connsiteY13" fmla="*/ 637518 h 779319"/>
                <a:gd name="connsiteX14" fmla="*/ 731692 w 835623"/>
                <a:gd name="connsiteY14" fmla="*/ 652830 h 779319"/>
                <a:gd name="connsiteX15" fmla="*/ 721494 w 835623"/>
                <a:gd name="connsiteY15" fmla="*/ 665190 h 779319"/>
                <a:gd name="connsiteX16" fmla="*/ 711871 w 835623"/>
                <a:gd name="connsiteY16" fmla="*/ 673130 h 779319"/>
                <a:gd name="connsiteX17" fmla="*/ 700966 w 835623"/>
                <a:gd name="connsiteY17" fmla="*/ 684299 h 779319"/>
                <a:gd name="connsiteX18" fmla="*/ 678340 w 835623"/>
                <a:gd name="connsiteY18" fmla="*/ 700796 h 779319"/>
                <a:gd name="connsiteX19" fmla="*/ 663826 w 835623"/>
                <a:gd name="connsiteY19" fmla="*/ 712771 h 779319"/>
                <a:gd name="connsiteX20" fmla="*/ 656351 w 835623"/>
                <a:gd name="connsiteY20" fmla="*/ 716828 h 779319"/>
                <a:gd name="connsiteX21" fmla="*/ 648015 w 835623"/>
                <a:gd name="connsiteY21" fmla="*/ 722906 h 779319"/>
                <a:gd name="connsiteX22" fmla="*/ 614404 w 835623"/>
                <a:gd name="connsiteY22" fmla="*/ 739596 h 779319"/>
                <a:gd name="connsiteX23" fmla="*/ 597636 w 835623"/>
                <a:gd name="connsiteY23" fmla="*/ 748698 h 779319"/>
                <a:gd name="connsiteX24" fmla="*/ 593474 w 835623"/>
                <a:gd name="connsiteY24" fmla="*/ 749990 h 779319"/>
                <a:gd name="connsiteX25" fmla="*/ 588841 w 835623"/>
                <a:gd name="connsiteY25" fmla="*/ 752290 h 779319"/>
                <a:gd name="connsiteX26" fmla="*/ 524545 w 835623"/>
                <a:gd name="connsiteY26" fmla="*/ 771386 h 779319"/>
                <a:gd name="connsiteX27" fmla="*/ 524493 w 835623"/>
                <a:gd name="connsiteY27" fmla="*/ 771403 h 779319"/>
                <a:gd name="connsiteX28" fmla="*/ 445963 w 835623"/>
                <a:gd name="connsiteY28" fmla="*/ 779319 h 779319"/>
                <a:gd name="connsiteX0" fmla="*/ 445963 w 835623"/>
                <a:gd name="connsiteY0" fmla="*/ 779319 h 779319"/>
                <a:gd name="connsiteX1" fmla="*/ 122 w 835623"/>
                <a:gd name="connsiteY1" fmla="*/ 779319 h 779319"/>
                <a:gd name="connsiteX2" fmla="*/ 0 w 835623"/>
                <a:gd name="connsiteY2" fmla="*/ 0 h 779319"/>
                <a:gd name="connsiteX3" fmla="*/ 831503 w 835623"/>
                <a:gd name="connsiteY3" fmla="*/ 6350 h 779319"/>
                <a:gd name="connsiteX4" fmla="*/ 835622 w 835623"/>
                <a:gd name="connsiteY4" fmla="*/ 389656 h 779319"/>
                <a:gd name="connsiteX5" fmla="*/ 835623 w 835623"/>
                <a:gd name="connsiteY5" fmla="*/ 389660 h 779319"/>
                <a:gd name="connsiteX6" fmla="*/ 835616 w 835623"/>
                <a:gd name="connsiteY6" fmla="*/ 389694 h 779319"/>
                <a:gd name="connsiteX7" fmla="*/ 811978 w 835623"/>
                <a:gd name="connsiteY7" fmla="*/ 523637 h 779319"/>
                <a:gd name="connsiteX8" fmla="*/ 806726 w 835623"/>
                <a:gd name="connsiteY8" fmla="*/ 532790 h 779319"/>
                <a:gd name="connsiteX9" fmla="*/ 805002 w 835623"/>
                <a:gd name="connsiteY9" fmla="*/ 541332 h 779319"/>
                <a:gd name="connsiteX10" fmla="*/ 769075 w 835623"/>
                <a:gd name="connsiteY10" fmla="*/ 607522 h 779319"/>
                <a:gd name="connsiteX11" fmla="*/ 751932 w 835623"/>
                <a:gd name="connsiteY11" fmla="*/ 628300 h 779319"/>
                <a:gd name="connsiteX12" fmla="*/ 746643 w 835623"/>
                <a:gd name="connsiteY12" fmla="*/ 637518 h 779319"/>
                <a:gd name="connsiteX13" fmla="*/ 731692 w 835623"/>
                <a:gd name="connsiteY13" fmla="*/ 652830 h 779319"/>
                <a:gd name="connsiteX14" fmla="*/ 721494 w 835623"/>
                <a:gd name="connsiteY14" fmla="*/ 665190 h 779319"/>
                <a:gd name="connsiteX15" fmla="*/ 711871 w 835623"/>
                <a:gd name="connsiteY15" fmla="*/ 673130 h 779319"/>
                <a:gd name="connsiteX16" fmla="*/ 700966 w 835623"/>
                <a:gd name="connsiteY16" fmla="*/ 684299 h 779319"/>
                <a:gd name="connsiteX17" fmla="*/ 678340 w 835623"/>
                <a:gd name="connsiteY17" fmla="*/ 700796 h 779319"/>
                <a:gd name="connsiteX18" fmla="*/ 663826 w 835623"/>
                <a:gd name="connsiteY18" fmla="*/ 712771 h 779319"/>
                <a:gd name="connsiteX19" fmla="*/ 656351 w 835623"/>
                <a:gd name="connsiteY19" fmla="*/ 716828 h 779319"/>
                <a:gd name="connsiteX20" fmla="*/ 648015 w 835623"/>
                <a:gd name="connsiteY20" fmla="*/ 722906 h 779319"/>
                <a:gd name="connsiteX21" fmla="*/ 614404 w 835623"/>
                <a:gd name="connsiteY21" fmla="*/ 739596 h 779319"/>
                <a:gd name="connsiteX22" fmla="*/ 597636 w 835623"/>
                <a:gd name="connsiteY22" fmla="*/ 748698 h 779319"/>
                <a:gd name="connsiteX23" fmla="*/ 593474 w 835623"/>
                <a:gd name="connsiteY23" fmla="*/ 749990 h 779319"/>
                <a:gd name="connsiteX24" fmla="*/ 588841 w 835623"/>
                <a:gd name="connsiteY24" fmla="*/ 752290 h 779319"/>
                <a:gd name="connsiteX25" fmla="*/ 524545 w 835623"/>
                <a:gd name="connsiteY25" fmla="*/ 771386 h 779319"/>
                <a:gd name="connsiteX26" fmla="*/ 524493 w 835623"/>
                <a:gd name="connsiteY26" fmla="*/ 771403 h 779319"/>
                <a:gd name="connsiteX27" fmla="*/ 445963 w 835623"/>
                <a:gd name="connsiteY27" fmla="*/ 779319 h 77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35623" h="779319">
                  <a:moveTo>
                    <a:pt x="445963" y="779319"/>
                  </a:moveTo>
                  <a:lnTo>
                    <a:pt x="122" y="779319"/>
                  </a:lnTo>
                  <a:cubicBezTo>
                    <a:pt x="81" y="519546"/>
                    <a:pt x="41" y="259773"/>
                    <a:pt x="0" y="0"/>
                  </a:cubicBezTo>
                  <a:lnTo>
                    <a:pt x="831503" y="6350"/>
                  </a:lnTo>
                  <a:cubicBezTo>
                    <a:pt x="831503" y="77827"/>
                    <a:pt x="835622" y="318179"/>
                    <a:pt x="835622" y="389656"/>
                  </a:cubicBezTo>
                  <a:cubicBezTo>
                    <a:pt x="835622" y="389657"/>
                    <a:pt x="835623" y="389659"/>
                    <a:pt x="835623" y="389660"/>
                  </a:cubicBezTo>
                  <a:cubicBezTo>
                    <a:pt x="835621" y="389671"/>
                    <a:pt x="835618" y="389683"/>
                    <a:pt x="835616" y="389694"/>
                  </a:cubicBezTo>
                  <a:lnTo>
                    <a:pt x="811978" y="523637"/>
                  </a:lnTo>
                  <a:lnTo>
                    <a:pt x="806726" y="532790"/>
                  </a:lnTo>
                  <a:lnTo>
                    <a:pt x="805002" y="541332"/>
                  </a:lnTo>
                  <a:cubicBezTo>
                    <a:pt x="795143" y="564641"/>
                    <a:pt x="783080" y="586792"/>
                    <a:pt x="769075" y="607522"/>
                  </a:cubicBezTo>
                  <a:lnTo>
                    <a:pt x="751932" y="628300"/>
                  </a:lnTo>
                  <a:lnTo>
                    <a:pt x="746643" y="637518"/>
                  </a:lnTo>
                  <a:lnTo>
                    <a:pt x="731692" y="652830"/>
                  </a:lnTo>
                  <a:lnTo>
                    <a:pt x="721494" y="665190"/>
                  </a:lnTo>
                  <a:lnTo>
                    <a:pt x="711871" y="673130"/>
                  </a:lnTo>
                  <a:lnTo>
                    <a:pt x="700966" y="684299"/>
                  </a:lnTo>
                  <a:lnTo>
                    <a:pt x="678340" y="700796"/>
                  </a:lnTo>
                  <a:lnTo>
                    <a:pt x="663826" y="712771"/>
                  </a:lnTo>
                  <a:lnTo>
                    <a:pt x="656351" y="716828"/>
                  </a:lnTo>
                  <a:lnTo>
                    <a:pt x="648015" y="722906"/>
                  </a:lnTo>
                  <a:lnTo>
                    <a:pt x="614404" y="739596"/>
                  </a:lnTo>
                  <a:lnTo>
                    <a:pt x="597636" y="748698"/>
                  </a:lnTo>
                  <a:lnTo>
                    <a:pt x="593474" y="749990"/>
                  </a:lnTo>
                  <a:lnTo>
                    <a:pt x="588841" y="752290"/>
                  </a:lnTo>
                  <a:lnTo>
                    <a:pt x="524545" y="771386"/>
                  </a:lnTo>
                  <a:cubicBezTo>
                    <a:pt x="524528" y="771392"/>
                    <a:pt x="524510" y="771397"/>
                    <a:pt x="524493" y="771403"/>
                  </a:cubicBezTo>
                  <a:cubicBezTo>
                    <a:pt x="499127" y="776593"/>
                    <a:pt x="472864" y="779319"/>
                    <a:pt x="445963" y="7793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99" name="Rectangle 598">
              <a:extLst>
                <a:ext uri="{FF2B5EF4-FFF2-40B4-BE49-F238E27FC236}">
                  <a16:creationId xmlns:a16="http://schemas.microsoft.com/office/drawing/2014/main" id="{97415616-F092-4FBB-ADAC-018687D08929}"/>
                </a:ext>
              </a:extLst>
            </p:cNvPr>
            <p:cNvSpPr/>
            <p:nvPr/>
          </p:nvSpPr>
          <p:spPr>
            <a:xfrm rot="10800000">
              <a:off x="4288616" y="1457797"/>
              <a:ext cx="798802" cy="779320"/>
            </a:xfrm>
            <a:prstGeom prst="rect">
              <a:avLst/>
            </a:prstGeom>
            <a:solidFill>
              <a:srgbClr val="00B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39CEC0FA-90DD-4BC6-B4C0-40C7FC6A3345}"/>
                </a:ext>
              </a:extLst>
            </p:cNvPr>
            <p:cNvSpPr/>
            <p:nvPr/>
          </p:nvSpPr>
          <p:spPr>
            <a:xfrm rot="10800000">
              <a:off x="5121501" y="1457797"/>
              <a:ext cx="871288" cy="779320"/>
            </a:xfrm>
            <a:custGeom>
              <a:avLst/>
              <a:gdLst>
                <a:gd name="connsiteX0" fmla="*/ 832630 w 832630"/>
                <a:gd name="connsiteY0" fmla="*/ 779320 h 779320"/>
                <a:gd name="connsiteX1" fmla="*/ 46716 w 832630"/>
                <a:gd name="connsiteY1" fmla="*/ 779320 h 779320"/>
                <a:gd name="connsiteX2" fmla="*/ 0 w 832630"/>
                <a:gd name="connsiteY2" fmla="*/ 774610 h 779320"/>
                <a:gd name="connsiteX3" fmla="*/ 470455 w 832630"/>
                <a:gd name="connsiteY3" fmla="*/ 0 h 779320"/>
                <a:gd name="connsiteX4" fmla="*/ 832630 w 832630"/>
                <a:gd name="connsiteY4" fmla="*/ 0 h 779320"/>
                <a:gd name="connsiteX5" fmla="*/ 832630 w 832630"/>
                <a:gd name="connsiteY5" fmla="*/ 779320 h 779320"/>
                <a:gd name="connsiteX0" fmla="*/ 832630 w 832630"/>
                <a:gd name="connsiteY0" fmla="*/ 779320 h 779320"/>
                <a:gd name="connsiteX1" fmla="*/ 46716 w 832630"/>
                <a:gd name="connsiteY1" fmla="*/ 779320 h 779320"/>
                <a:gd name="connsiteX2" fmla="*/ 0 w 832630"/>
                <a:gd name="connsiteY2" fmla="*/ 774610 h 779320"/>
                <a:gd name="connsiteX3" fmla="*/ 446839 w 832630"/>
                <a:gd name="connsiteY3" fmla="*/ 0 h 779320"/>
                <a:gd name="connsiteX4" fmla="*/ 832630 w 832630"/>
                <a:gd name="connsiteY4" fmla="*/ 0 h 779320"/>
                <a:gd name="connsiteX5" fmla="*/ 832630 w 832630"/>
                <a:gd name="connsiteY5" fmla="*/ 779320 h 77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2630" h="779320">
                  <a:moveTo>
                    <a:pt x="832630" y="779320"/>
                  </a:moveTo>
                  <a:lnTo>
                    <a:pt x="46716" y="779320"/>
                  </a:lnTo>
                  <a:lnTo>
                    <a:pt x="0" y="774610"/>
                  </a:lnTo>
                  <a:lnTo>
                    <a:pt x="446839" y="0"/>
                  </a:lnTo>
                  <a:lnTo>
                    <a:pt x="832630" y="0"/>
                  </a:lnTo>
                  <a:lnTo>
                    <a:pt x="832630" y="779320"/>
                  </a:lnTo>
                  <a:close/>
                </a:path>
              </a:pathLst>
            </a:custGeom>
            <a:solidFill>
              <a:srgbClr val="00B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8DFF245-F74F-459F-ADDD-4DE556ECB2D7}"/>
                </a:ext>
              </a:extLst>
            </p:cNvPr>
            <p:cNvSpPr/>
            <p:nvPr/>
          </p:nvSpPr>
          <p:spPr>
            <a:xfrm rot="10800000">
              <a:off x="5554429" y="1465556"/>
              <a:ext cx="781304" cy="928119"/>
            </a:xfrm>
            <a:custGeom>
              <a:avLst/>
              <a:gdLst>
                <a:gd name="connsiteX0" fmla="*/ 312700 w 781304"/>
                <a:gd name="connsiteY0" fmla="*/ 928119 h 928119"/>
                <a:gd name="connsiteX1" fmla="*/ 311130 w 781304"/>
                <a:gd name="connsiteY1" fmla="*/ 927961 h 928119"/>
                <a:gd name="connsiteX2" fmla="*/ 0 w 781304"/>
                <a:gd name="connsiteY2" fmla="*/ 546218 h 928119"/>
                <a:gd name="connsiteX3" fmla="*/ 1 w 781304"/>
                <a:gd name="connsiteY3" fmla="*/ 546218 h 928119"/>
                <a:gd name="connsiteX4" fmla="*/ 2 w 781304"/>
                <a:gd name="connsiteY4" fmla="*/ 546216 h 928119"/>
                <a:gd name="connsiteX5" fmla="*/ 2 w 781304"/>
                <a:gd name="connsiteY5" fmla="*/ 0 h 928119"/>
                <a:gd name="connsiteX6" fmla="*/ 779321 w 781304"/>
                <a:gd name="connsiteY6" fmla="*/ 0 h 928119"/>
                <a:gd name="connsiteX7" fmla="*/ 779321 w 781304"/>
                <a:gd name="connsiteY7" fmla="*/ 156558 h 928119"/>
                <a:gd name="connsiteX8" fmla="*/ 781304 w 781304"/>
                <a:gd name="connsiteY8" fmla="*/ 156558 h 928119"/>
                <a:gd name="connsiteX9" fmla="*/ 312700 w 781304"/>
                <a:gd name="connsiteY9" fmla="*/ 928119 h 928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1304" h="928119">
                  <a:moveTo>
                    <a:pt x="312700" y="928119"/>
                  </a:moveTo>
                  <a:lnTo>
                    <a:pt x="311130" y="927961"/>
                  </a:lnTo>
                  <a:cubicBezTo>
                    <a:pt x="133569" y="891627"/>
                    <a:pt x="0" y="734521"/>
                    <a:pt x="0" y="546218"/>
                  </a:cubicBezTo>
                  <a:lnTo>
                    <a:pt x="1" y="546218"/>
                  </a:lnTo>
                  <a:lnTo>
                    <a:pt x="2" y="546216"/>
                  </a:lnTo>
                  <a:lnTo>
                    <a:pt x="2" y="0"/>
                  </a:lnTo>
                  <a:lnTo>
                    <a:pt x="779321" y="0"/>
                  </a:lnTo>
                  <a:lnTo>
                    <a:pt x="779321" y="156558"/>
                  </a:lnTo>
                  <a:lnTo>
                    <a:pt x="781304" y="156558"/>
                  </a:lnTo>
                  <a:lnTo>
                    <a:pt x="312700" y="928119"/>
                  </a:lnTo>
                  <a:close/>
                </a:path>
              </a:pathLst>
            </a:custGeom>
            <a:solidFill>
              <a:srgbClr val="00B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3FB3E3AD-EF3C-48DD-94ED-25F4FAAFD3C9}"/>
                </a:ext>
              </a:extLst>
            </p:cNvPr>
            <p:cNvSpPr/>
            <p:nvPr/>
          </p:nvSpPr>
          <p:spPr>
            <a:xfrm rot="10800000">
              <a:off x="8932114" y="2010687"/>
              <a:ext cx="641504" cy="770766"/>
            </a:xfrm>
            <a:prstGeom prst="rect">
              <a:avLst/>
            </a:prstGeom>
            <a:solidFill>
              <a:srgbClr val="88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87D4A682-5C09-4106-AA96-D2FE74805DCC}"/>
                </a:ext>
              </a:extLst>
            </p:cNvPr>
            <p:cNvSpPr/>
            <p:nvPr/>
          </p:nvSpPr>
          <p:spPr>
            <a:xfrm rot="10800000">
              <a:off x="9598744" y="2010690"/>
              <a:ext cx="695530" cy="770764"/>
            </a:xfrm>
            <a:prstGeom prst="rect">
              <a:avLst/>
            </a:prstGeom>
            <a:solidFill>
              <a:srgbClr val="88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2F9A6AFB-E004-4D4C-AA16-2957A8F4EFF1}"/>
                </a:ext>
              </a:extLst>
            </p:cNvPr>
            <p:cNvSpPr/>
            <p:nvPr/>
          </p:nvSpPr>
          <p:spPr>
            <a:xfrm rot="10800000">
              <a:off x="3470565" y="2255831"/>
              <a:ext cx="779318" cy="2795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247B31A2-4E42-46E9-A275-83FA998BBE37}"/>
                </a:ext>
              </a:extLst>
            </p:cNvPr>
            <p:cNvSpPr/>
            <p:nvPr/>
          </p:nvSpPr>
          <p:spPr>
            <a:xfrm rot="10800000">
              <a:off x="0" y="3027717"/>
              <a:ext cx="773684" cy="779319"/>
            </a:xfrm>
            <a:custGeom>
              <a:avLst/>
              <a:gdLst>
                <a:gd name="connsiteX0" fmla="*/ 768485 w 773684"/>
                <a:gd name="connsiteY0" fmla="*/ 779319 h 779319"/>
                <a:gd name="connsiteX1" fmla="*/ 0 w 773684"/>
                <a:gd name="connsiteY1" fmla="*/ 779319 h 779319"/>
                <a:gd name="connsiteX2" fmla="*/ 0 w 773684"/>
                <a:gd name="connsiteY2" fmla="*/ 0 h 779319"/>
                <a:gd name="connsiteX3" fmla="*/ 768485 w 773684"/>
                <a:gd name="connsiteY3" fmla="*/ 0 h 779319"/>
                <a:gd name="connsiteX4" fmla="*/ 773684 w 773684"/>
                <a:gd name="connsiteY4" fmla="*/ 786 h 779319"/>
                <a:gd name="connsiteX5" fmla="*/ 773684 w 773684"/>
                <a:gd name="connsiteY5" fmla="*/ 778533 h 77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3684" h="779319">
                  <a:moveTo>
                    <a:pt x="768485" y="779319"/>
                  </a:moveTo>
                  <a:lnTo>
                    <a:pt x="0" y="779319"/>
                  </a:lnTo>
                  <a:lnTo>
                    <a:pt x="0" y="0"/>
                  </a:lnTo>
                  <a:lnTo>
                    <a:pt x="768485" y="0"/>
                  </a:lnTo>
                  <a:lnTo>
                    <a:pt x="773684" y="786"/>
                  </a:lnTo>
                  <a:lnTo>
                    <a:pt x="773684" y="778533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0A0707BB-A322-4B6B-A51C-BA32BC32B9BF}"/>
                </a:ext>
              </a:extLst>
            </p:cNvPr>
            <p:cNvSpPr/>
            <p:nvPr/>
          </p:nvSpPr>
          <p:spPr>
            <a:xfrm rot="10800000">
              <a:off x="800759" y="3029713"/>
              <a:ext cx="676560" cy="77732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C0AF7ED4-3A22-4C5D-8827-F5A4BAE61426}"/>
                </a:ext>
              </a:extLst>
            </p:cNvPr>
            <p:cNvSpPr/>
            <p:nvPr/>
          </p:nvSpPr>
          <p:spPr>
            <a:xfrm rot="10800000">
              <a:off x="1503681" y="3030775"/>
              <a:ext cx="754832" cy="769563"/>
            </a:xfrm>
            <a:custGeom>
              <a:avLst/>
              <a:gdLst>
                <a:gd name="connsiteX0" fmla="*/ 632947 w 875635"/>
                <a:gd name="connsiteY0" fmla="*/ 906431 h 906431"/>
                <a:gd name="connsiteX1" fmla="*/ 389660 w 875635"/>
                <a:gd name="connsiteY1" fmla="*/ 906431 h 906431"/>
                <a:gd name="connsiteX2" fmla="*/ 0 w 875635"/>
                <a:gd name="connsiteY2" fmla="*/ 516771 h 906431"/>
                <a:gd name="connsiteX3" fmla="*/ 2 w 875635"/>
                <a:gd name="connsiteY3" fmla="*/ 516771 h 906431"/>
                <a:gd name="connsiteX4" fmla="*/ 3684 w 875635"/>
                <a:gd name="connsiteY4" fmla="*/ 498528 h 906431"/>
                <a:gd name="connsiteX5" fmla="*/ 2 w 875635"/>
                <a:gd name="connsiteY5" fmla="*/ 480288 h 906431"/>
                <a:gd name="connsiteX6" fmla="*/ 2 w 875635"/>
                <a:gd name="connsiteY6" fmla="*/ 242688 h 906431"/>
                <a:gd name="connsiteX7" fmla="*/ 779321 w 875635"/>
                <a:gd name="connsiteY7" fmla="*/ 0 h 906431"/>
                <a:gd name="connsiteX8" fmla="*/ 779321 w 875635"/>
                <a:gd name="connsiteY8" fmla="*/ 127111 h 906431"/>
                <a:gd name="connsiteX9" fmla="*/ 875635 w 875635"/>
                <a:gd name="connsiteY9" fmla="*/ 127111 h 906431"/>
                <a:gd name="connsiteX10" fmla="*/ 632947 w 875635"/>
                <a:gd name="connsiteY10" fmla="*/ 906431 h 906431"/>
                <a:gd name="connsiteX0" fmla="*/ 738884 w 875635"/>
                <a:gd name="connsiteY0" fmla="*/ 906431 h 906431"/>
                <a:gd name="connsiteX1" fmla="*/ 389660 w 875635"/>
                <a:gd name="connsiteY1" fmla="*/ 906431 h 906431"/>
                <a:gd name="connsiteX2" fmla="*/ 0 w 875635"/>
                <a:gd name="connsiteY2" fmla="*/ 516771 h 906431"/>
                <a:gd name="connsiteX3" fmla="*/ 2 w 875635"/>
                <a:gd name="connsiteY3" fmla="*/ 516771 h 906431"/>
                <a:gd name="connsiteX4" fmla="*/ 3684 w 875635"/>
                <a:gd name="connsiteY4" fmla="*/ 498528 h 906431"/>
                <a:gd name="connsiteX5" fmla="*/ 2 w 875635"/>
                <a:gd name="connsiteY5" fmla="*/ 480288 h 906431"/>
                <a:gd name="connsiteX6" fmla="*/ 2 w 875635"/>
                <a:gd name="connsiteY6" fmla="*/ 242688 h 906431"/>
                <a:gd name="connsiteX7" fmla="*/ 779321 w 875635"/>
                <a:gd name="connsiteY7" fmla="*/ 0 h 906431"/>
                <a:gd name="connsiteX8" fmla="*/ 779321 w 875635"/>
                <a:gd name="connsiteY8" fmla="*/ 127111 h 906431"/>
                <a:gd name="connsiteX9" fmla="*/ 875635 w 875635"/>
                <a:gd name="connsiteY9" fmla="*/ 127111 h 906431"/>
                <a:gd name="connsiteX10" fmla="*/ 738884 w 875635"/>
                <a:gd name="connsiteY10" fmla="*/ 906431 h 906431"/>
                <a:gd name="connsiteX0" fmla="*/ 738884 w 779321"/>
                <a:gd name="connsiteY0" fmla="*/ 906431 h 906431"/>
                <a:gd name="connsiteX1" fmla="*/ 389660 w 779321"/>
                <a:gd name="connsiteY1" fmla="*/ 906431 h 906431"/>
                <a:gd name="connsiteX2" fmla="*/ 0 w 779321"/>
                <a:gd name="connsiteY2" fmla="*/ 516771 h 906431"/>
                <a:gd name="connsiteX3" fmla="*/ 2 w 779321"/>
                <a:gd name="connsiteY3" fmla="*/ 516771 h 906431"/>
                <a:gd name="connsiteX4" fmla="*/ 3684 w 779321"/>
                <a:gd name="connsiteY4" fmla="*/ 498528 h 906431"/>
                <a:gd name="connsiteX5" fmla="*/ 2 w 779321"/>
                <a:gd name="connsiteY5" fmla="*/ 480288 h 906431"/>
                <a:gd name="connsiteX6" fmla="*/ 2 w 779321"/>
                <a:gd name="connsiteY6" fmla="*/ 242688 h 906431"/>
                <a:gd name="connsiteX7" fmla="*/ 779321 w 779321"/>
                <a:gd name="connsiteY7" fmla="*/ 0 h 906431"/>
                <a:gd name="connsiteX8" fmla="*/ 779321 w 779321"/>
                <a:gd name="connsiteY8" fmla="*/ 127111 h 906431"/>
                <a:gd name="connsiteX9" fmla="*/ 738884 w 779321"/>
                <a:gd name="connsiteY9" fmla="*/ 906431 h 906431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115577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37518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20791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57019"/>
                <a:gd name="connsiteY0" fmla="*/ 779320 h 779320"/>
                <a:gd name="connsiteX1" fmla="*/ 389660 w 757019"/>
                <a:gd name="connsiteY1" fmla="*/ 779320 h 779320"/>
                <a:gd name="connsiteX2" fmla="*/ 0 w 757019"/>
                <a:gd name="connsiteY2" fmla="*/ 389660 h 779320"/>
                <a:gd name="connsiteX3" fmla="*/ 2 w 757019"/>
                <a:gd name="connsiteY3" fmla="*/ 389660 h 779320"/>
                <a:gd name="connsiteX4" fmla="*/ 3684 w 757019"/>
                <a:gd name="connsiteY4" fmla="*/ 371417 h 779320"/>
                <a:gd name="connsiteX5" fmla="*/ 2 w 757019"/>
                <a:gd name="connsiteY5" fmla="*/ 353177 h 779320"/>
                <a:gd name="connsiteX6" fmla="*/ 2 w 757019"/>
                <a:gd name="connsiteY6" fmla="*/ 20791 h 779320"/>
                <a:gd name="connsiteX7" fmla="*/ 757019 w 757019"/>
                <a:gd name="connsiteY7" fmla="*/ 0 h 779320"/>
                <a:gd name="connsiteX8" fmla="*/ 738884 w 757019"/>
                <a:gd name="connsiteY8" fmla="*/ 779320 h 779320"/>
                <a:gd name="connsiteX0" fmla="*/ 738884 w 751443"/>
                <a:gd name="connsiteY0" fmla="*/ 779320 h 779320"/>
                <a:gd name="connsiteX1" fmla="*/ 389660 w 751443"/>
                <a:gd name="connsiteY1" fmla="*/ 779320 h 779320"/>
                <a:gd name="connsiteX2" fmla="*/ 0 w 751443"/>
                <a:gd name="connsiteY2" fmla="*/ 389660 h 779320"/>
                <a:gd name="connsiteX3" fmla="*/ 2 w 751443"/>
                <a:gd name="connsiteY3" fmla="*/ 389660 h 779320"/>
                <a:gd name="connsiteX4" fmla="*/ 3684 w 751443"/>
                <a:gd name="connsiteY4" fmla="*/ 371417 h 779320"/>
                <a:gd name="connsiteX5" fmla="*/ 2 w 751443"/>
                <a:gd name="connsiteY5" fmla="*/ 353177 h 779320"/>
                <a:gd name="connsiteX6" fmla="*/ 2 w 751443"/>
                <a:gd name="connsiteY6" fmla="*/ 20791 h 779320"/>
                <a:gd name="connsiteX7" fmla="*/ 751443 w 751443"/>
                <a:gd name="connsiteY7" fmla="*/ 0 h 779320"/>
                <a:gd name="connsiteX8" fmla="*/ 738884 w 751443"/>
                <a:gd name="connsiteY8" fmla="*/ 779320 h 779320"/>
                <a:gd name="connsiteX0" fmla="*/ 738884 w 745974"/>
                <a:gd name="connsiteY0" fmla="*/ 768169 h 768169"/>
                <a:gd name="connsiteX1" fmla="*/ 389660 w 745974"/>
                <a:gd name="connsiteY1" fmla="*/ 768169 h 768169"/>
                <a:gd name="connsiteX2" fmla="*/ 0 w 745974"/>
                <a:gd name="connsiteY2" fmla="*/ 378509 h 768169"/>
                <a:gd name="connsiteX3" fmla="*/ 2 w 745974"/>
                <a:gd name="connsiteY3" fmla="*/ 378509 h 768169"/>
                <a:gd name="connsiteX4" fmla="*/ 3684 w 745974"/>
                <a:gd name="connsiteY4" fmla="*/ 360266 h 768169"/>
                <a:gd name="connsiteX5" fmla="*/ 2 w 745974"/>
                <a:gd name="connsiteY5" fmla="*/ 342026 h 768169"/>
                <a:gd name="connsiteX6" fmla="*/ 2 w 745974"/>
                <a:gd name="connsiteY6" fmla="*/ 9640 h 768169"/>
                <a:gd name="connsiteX7" fmla="*/ 745974 w 745974"/>
                <a:gd name="connsiteY7" fmla="*/ 0 h 768169"/>
                <a:gd name="connsiteX8" fmla="*/ 738884 w 745974"/>
                <a:gd name="connsiteY8" fmla="*/ 768169 h 768169"/>
                <a:gd name="connsiteX0" fmla="*/ 743553 w 750643"/>
                <a:gd name="connsiteY0" fmla="*/ 768169 h 768169"/>
                <a:gd name="connsiteX1" fmla="*/ 394329 w 750643"/>
                <a:gd name="connsiteY1" fmla="*/ 768169 h 768169"/>
                <a:gd name="connsiteX2" fmla="*/ 4669 w 750643"/>
                <a:gd name="connsiteY2" fmla="*/ 378509 h 768169"/>
                <a:gd name="connsiteX3" fmla="*/ 4671 w 750643"/>
                <a:gd name="connsiteY3" fmla="*/ 378509 h 768169"/>
                <a:gd name="connsiteX4" fmla="*/ 8353 w 750643"/>
                <a:gd name="connsiteY4" fmla="*/ 360266 h 768169"/>
                <a:gd name="connsiteX5" fmla="*/ 4671 w 750643"/>
                <a:gd name="connsiteY5" fmla="*/ 342026 h 768169"/>
                <a:gd name="connsiteX6" fmla="*/ 0 w 750643"/>
                <a:gd name="connsiteY6" fmla="*/ 305 h 768169"/>
                <a:gd name="connsiteX7" fmla="*/ 750643 w 750643"/>
                <a:gd name="connsiteY7" fmla="*/ 0 h 768169"/>
                <a:gd name="connsiteX8" fmla="*/ 743553 w 750643"/>
                <a:gd name="connsiteY8" fmla="*/ 768169 h 76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0643" h="768169">
                  <a:moveTo>
                    <a:pt x="743553" y="768169"/>
                  </a:moveTo>
                  <a:lnTo>
                    <a:pt x="394329" y="768169"/>
                  </a:lnTo>
                  <a:cubicBezTo>
                    <a:pt x="179126" y="768169"/>
                    <a:pt x="4669" y="593712"/>
                    <a:pt x="4669" y="378509"/>
                  </a:cubicBezTo>
                  <a:lnTo>
                    <a:pt x="4671" y="378509"/>
                  </a:lnTo>
                  <a:lnTo>
                    <a:pt x="8353" y="360266"/>
                  </a:lnTo>
                  <a:lnTo>
                    <a:pt x="4671" y="342026"/>
                  </a:lnTo>
                  <a:lnTo>
                    <a:pt x="0" y="305"/>
                  </a:lnTo>
                  <a:lnTo>
                    <a:pt x="750643" y="0"/>
                  </a:lnTo>
                  <a:cubicBezTo>
                    <a:pt x="748280" y="256056"/>
                    <a:pt x="745916" y="512113"/>
                    <a:pt x="743553" y="768169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C211596B-4E4A-4BDB-B7F0-B97773EEDB10}"/>
                </a:ext>
              </a:extLst>
            </p:cNvPr>
            <p:cNvSpPr/>
            <p:nvPr/>
          </p:nvSpPr>
          <p:spPr>
            <a:xfrm rot="10800000">
              <a:off x="5556411" y="2421107"/>
              <a:ext cx="779320" cy="607568"/>
            </a:xfrm>
            <a:custGeom>
              <a:avLst/>
              <a:gdLst>
                <a:gd name="connsiteX0" fmla="*/ 779319 w 779320"/>
                <a:gd name="connsiteY0" fmla="*/ 607568 h 607568"/>
                <a:gd name="connsiteX1" fmla="*/ 0 w 779320"/>
                <a:gd name="connsiteY1" fmla="*/ 607568 h 607568"/>
                <a:gd name="connsiteX2" fmla="*/ 0 w 779320"/>
                <a:gd name="connsiteY2" fmla="*/ 0 h 607568"/>
                <a:gd name="connsiteX3" fmla="*/ 779320 w 779320"/>
                <a:gd name="connsiteY3" fmla="*/ 0 h 607568"/>
                <a:gd name="connsiteX4" fmla="*/ 779319 w 779320"/>
                <a:gd name="connsiteY4" fmla="*/ 607568 h 60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20" h="607568">
                  <a:moveTo>
                    <a:pt x="779319" y="607568"/>
                  </a:moveTo>
                  <a:lnTo>
                    <a:pt x="0" y="607568"/>
                  </a:lnTo>
                  <a:lnTo>
                    <a:pt x="0" y="0"/>
                  </a:lnTo>
                  <a:lnTo>
                    <a:pt x="779320" y="0"/>
                  </a:lnTo>
                  <a:lnTo>
                    <a:pt x="779319" y="607568"/>
                  </a:lnTo>
                  <a:close/>
                </a:path>
              </a:pathLst>
            </a:custGeom>
            <a:solidFill>
              <a:srgbClr val="00B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4290B0FD-2169-4415-8CA8-0B084FB3AC64}"/>
                </a:ext>
              </a:extLst>
            </p:cNvPr>
            <p:cNvSpPr/>
            <p:nvPr/>
          </p:nvSpPr>
          <p:spPr>
            <a:xfrm rot="10800000">
              <a:off x="10318173" y="2833875"/>
              <a:ext cx="779318" cy="2772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75D87F70-A611-421D-8719-1F2598BA6665}"/>
                </a:ext>
              </a:extLst>
            </p:cNvPr>
            <p:cNvSpPr/>
            <p:nvPr/>
          </p:nvSpPr>
          <p:spPr>
            <a:xfrm rot="10800000">
              <a:off x="3470565" y="2558701"/>
              <a:ext cx="779319" cy="328168"/>
            </a:xfrm>
            <a:custGeom>
              <a:avLst/>
              <a:gdLst>
                <a:gd name="connsiteX0" fmla="*/ 779318 w 779319"/>
                <a:gd name="connsiteY0" fmla="*/ 328168 h 328168"/>
                <a:gd name="connsiteX1" fmla="*/ 0 w 779319"/>
                <a:gd name="connsiteY1" fmla="*/ 328168 h 328168"/>
                <a:gd name="connsiteX2" fmla="*/ 0 w 779319"/>
                <a:gd name="connsiteY2" fmla="*/ 0 h 328168"/>
                <a:gd name="connsiteX3" fmla="*/ 779319 w 779319"/>
                <a:gd name="connsiteY3" fmla="*/ 0 h 328168"/>
                <a:gd name="connsiteX4" fmla="*/ 779318 w 779319"/>
                <a:gd name="connsiteY4" fmla="*/ 328168 h 328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19" h="328168">
                  <a:moveTo>
                    <a:pt x="779318" y="328168"/>
                  </a:moveTo>
                  <a:lnTo>
                    <a:pt x="0" y="328168"/>
                  </a:lnTo>
                  <a:lnTo>
                    <a:pt x="0" y="0"/>
                  </a:lnTo>
                  <a:lnTo>
                    <a:pt x="779319" y="0"/>
                  </a:lnTo>
                  <a:lnTo>
                    <a:pt x="779318" y="3281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07299D97-9DE0-4379-BC79-1D0E14FF8709}"/>
                </a:ext>
              </a:extLst>
            </p:cNvPr>
            <p:cNvSpPr/>
            <p:nvPr/>
          </p:nvSpPr>
          <p:spPr>
            <a:xfrm rot="10800000">
              <a:off x="8131895" y="2810006"/>
              <a:ext cx="779320" cy="391387"/>
            </a:xfrm>
            <a:prstGeom prst="rect">
              <a:avLst/>
            </a:prstGeom>
            <a:solidFill>
              <a:srgbClr val="88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B4D0732C-DAED-49C1-B17D-3AEA4939923E}"/>
                </a:ext>
              </a:extLst>
            </p:cNvPr>
            <p:cNvSpPr/>
            <p:nvPr/>
          </p:nvSpPr>
          <p:spPr>
            <a:xfrm rot="10800000">
              <a:off x="1493568" y="3832093"/>
              <a:ext cx="767461" cy="627465"/>
            </a:xfrm>
            <a:prstGeom prst="rect">
              <a:avLst/>
            </a:prstGeom>
            <a:solidFill>
              <a:schemeClr val="bg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0DBFCA36-F14C-4D72-BB8A-C6C916B1A403}"/>
                </a:ext>
              </a:extLst>
            </p:cNvPr>
            <p:cNvSpPr/>
            <p:nvPr/>
          </p:nvSpPr>
          <p:spPr>
            <a:xfrm rot="10800000">
              <a:off x="3470565" y="2914301"/>
              <a:ext cx="779319" cy="475488"/>
            </a:xfrm>
            <a:custGeom>
              <a:avLst/>
              <a:gdLst>
                <a:gd name="connsiteX0" fmla="*/ 779319 w 779319"/>
                <a:gd name="connsiteY0" fmla="*/ 475488 h 475488"/>
                <a:gd name="connsiteX1" fmla="*/ 0 w 779319"/>
                <a:gd name="connsiteY1" fmla="*/ 475488 h 475488"/>
                <a:gd name="connsiteX2" fmla="*/ 0 w 779319"/>
                <a:gd name="connsiteY2" fmla="*/ 0 h 475488"/>
                <a:gd name="connsiteX3" fmla="*/ 779319 w 779319"/>
                <a:gd name="connsiteY3" fmla="*/ 0 h 475488"/>
                <a:gd name="connsiteX4" fmla="*/ 779319 w 779319"/>
                <a:gd name="connsiteY4" fmla="*/ 475488 h 475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19" h="475488">
                  <a:moveTo>
                    <a:pt x="779319" y="475488"/>
                  </a:moveTo>
                  <a:lnTo>
                    <a:pt x="0" y="475488"/>
                  </a:lnTo>
                  <a:lnTo>
                    <a:pt x="0" y="0"/>
                  </a:lnTo>
                  <a:lnTo>
                    <a:pt x="779319" y="0"/>
                  </a:lnTo>
                  <a:lnTo>
                    <a:pt x="779319" y="475488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8D6367B9-A35E-4EC3-8CD7-D1F0EAB60C93}"/>
                </a:ext>
              </a:extLst>
            </p:cNvPr>
            <p:cNvSpPr/>
            <p:nvPr/>
          </p:nvSpPr>
          <p:spPr>
            <a:xfrm rot="10800000">
              <a:off x="5556411" y="3056107"/>
              <a:ext cx="779320" cy="368808"/>
            </a:xfrm>
            <a:custGeom>
              <a:avLst/>
              <a:gdLst>
                <a:gd name="connsiteX0" fmla="*/ 779320 w 779320"/>
                <a:gd name="connsiteY0" fmla="*/ 368808 h 368808"/>
                <a:gd name="connsiteX1" fmla="*/ 0 w 779320"/>
                <a:gd name="connsiteY1" fmla="*/ 368808 h 368808"/>
                <a:gd name="connsiteX2" fmla="*/ 0 w 779320"/>
                <a:gd name="connsiteY2" fmla="*/ 0 h 368808"/>
                <a:gd name="connsiteX3" fmla="*/ 779320 w 779320"/>
                <a:gd name="connsiteY3" fmla="*/ 0 h 368808"/>
                <a:gd name="connsiteX4" fmla="*/ 779320 w 779320"/>
                <a:gd name="connsiteY4" fmla="*/ 368808 h 36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20" h="368808">
                  <a:moveTo>
                    <a:pt x="779320" y="368808"/>
                  </a:moveTo>
                  <a:lnTo>
                    <a:pt x="0" y="368808"/>
                  </a:lnTo>
                  <a:lnTo>
                    <a:pt x="0" y="0"/>
                  </a:lnTo>
                  <a:lnTo>
                    <a:pt x="779320" y="0"/>
                  </a:lnTo>
                  <a:lnTo>
                    <a:pt x="779320" y="368808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0581F1A7-92AA-4C1E-A1D5-600CBE73F67D}"/>
                </a:ext>
              </a:extLst>
            </p:cNvPr>
            <p:cNvSpPr/>
            <p:nvPr/>
          </p:nvSpPr>
          <p:spPr>
            <a:xfrm rot="10800000">
              <a:off x="10318173" y="3138551"/>
              <a:ext cx="779319" cy="239268"/>
            </a:xfrm>
            <a:custGeom>
              <a:avLst/>
              <a:gdLst>
                <a:gd name="connsiteX0" fmla="*/ 779318 w 779319"/>
                <a:gd name="connsiteY0" fmla="*/ 239268 h 239268"/>
                <a:gd name="connsiteX1" fmla="*/ 0 w 779319"/>
                <a:gd name="connsiteY1" fmla="*/ 239268 h 239268"/>
                <a:gd name="connsiteX2" fmla="*/ 0 w 779319"/>
                <a:gd name="connsiteY2" fmla="*/ 0 h 239268"/>
                <a:gd name="connsiteX3" fmla="*/ 779319 w 779319"/>
                <a:gd name="connsiteY3" fmla="*/ 0 h 239268"/>
                <a:gd name="connsiteX4" fmla="*/ 779318 w 779319"/>
                <a:gd name="connsiteY4" fmla="*/ 239268 h 239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19" h="239268">
                  <a:moveTo>
                    <a:pt x="779318" y="239268"/>
                  </a:moveTo>
                  <a:lnTo>
                    <a:pt x="0" y="239268"/>
                  </a:lnTo>
                  <a:lnTo>
                    <a:pt x="0" y="0"/>
                  </a:lnTo>
                  <a:lnTo>
                    <a:pt x="779319" y="0"/>
                  </a:lnTo>
                  <a:lnTo>
                    <a:pt x="779318" y="2392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06DE7AC-EB5A-4B22-8D92-7845F0AF06B6}"/>
                </a:ext>
              </a:extLst>
            </p:cNvPr>
            <p:cNvSpPr/>
            <p:nvPr/>
          </p:nvSpPr>
          <p:spPr>
            <a:xfrm rot="10800000">
              <a:off x="8131895" y="3228827"/>
              <a:ext cx="779320" cy="455168"/>
            </a:xfrm>
            <a:custGeom>
              <a:avLst/>
              <a:gdLst>
                <a:gd name="connsiteX0" fmla="*/ 779320 w 779320"/>
                <a:gd name="connsiteY0" fmla="*/ 455168 h 455168"/>
                <a:gd name="connsiteX1" fmla="*/ 0 w 779320"/>
                <a:gd name="connsiteY1" fmla="*/ 455168 h 455168"/>
                <a:gd name="connsiteX2" fmla="*/ 0 w 779320"/>
                <a:gd name="connsiteY2" fmla="*/ 0 h 455168"/>
                <a:gd name="connsiteX3" fmla="*/ 779320 w 779320"/>
                <a:gd name="connsiteY3" fmla="*/ 0 h 455168"/>
                <a:gd name="connsiteX4" fmla="*/ 779320 w 779320"/>
                <a:gd name="connsiteY4" fmla="*/ 455168 h 45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20" h="455168">
                  <a:moveTo>
                    <a:pt x="779320" y="455168"/>
                  </a:moveTo>
                  <a:lnTo>
                    <a:pt x="0" y="455168"/>
                  </a:lnTo>
                  <a:lnTo>
                    <a:pt x="0" y="0"/>
                  </a:lnTo>
                  <a:lnTo>
                    <a:pt x="779320" y="0"/>
                  </a:lnTo>
                  <a:lnTo>
                    <a:pt x="779320" y="455168"/>
                  </a:lnTo>
                  <a:close/>
                </a:path>
              </a:pathLst>
            </a:custGeom>
            <a:solidFill>
              <a:srgbClr val="88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40DDFE68-ED67-42F2-82BE-406A2DE61821}"/>
                </a:ext>
              </a:extLst>
            </p:cNvPr>
            <p:cNvSpPr/>
            <p:nvPr/>
          </p:nvSpPr>
          <p:spPr>
            <a:xfrm rot="10800000">
              <a:off x="10318173" y="3405251"/>
              <a:ext cx="779319" cy="284988"/>
            </a:xfrm>
            <a:custGeom>
              <a:avLst/>
              <a:gdLst>
                <a:gd name="connsiteX0" fmla="*/ 779319 w 779319"/>
                <a:gd name="connsiteY0" fmla="*/ 284988 h 284988"/>
                <a:gd name="connsiteX1" fmla="*/ 0 w 779319"/>
                <a:gd name="connsiteY1" fmla="*/ 284988 h 284988"/>
                <a:gd name="connsiteX2" fmla="*/ 0 w 779319"/>
                <a:gd name="connsiteY2" fmla="*/ 0 h 284988"/>
                <a:gd name="connsiteX3" fmla="*/ 779319 w 779319"/>
                <a:gd name="connsiteY3" fmla="*/ 0 h 284988"/>
                <a:gd name="connsiteX4" fmla="*/ 779319 w 779319"/>
                <a:gd name="connsiteY4" fmla="*/ 284988 h 28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19" h="284988">
                  <a:moveTo>
                    <a:pt x="779319" y="284988"/>
                  </a:moveTo>
                  <a:lnTo>
                    <a:pt x="0" y="284988"/>
                  </a:lnTo>
                  <a:lnTo>
                    <a:pt x="0" y="0"/>
                  </a:lnTo>
                  <a:lnTo>
                    <a:pt x="779319" y="0"/>
                  </a:lnTo>
                  <a:lnTo>
                    <a:pt x="779319" y="2849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D4D1502-405E-4251-8B68-2569D0F44A0F}"/>
                </a:ext>
              </a:extLst>
            </p:cNvPr>
            <p:cNvSpPr/>
            <p:nvPr/>
          </p:nvSpPr>
          <p:spPr>
            <a:xfrm rot="10800000">
              <a:off x="3470565" y="4311731"/>
              <a:ext cx="779319" cy="622808"/>
            </a:xfrm>
            <a:custGeom>
              <a:avLst/>
              <a:gdLst>
                <a:gd name="connsiteX0" fmla="*/ 779319 w 779319"/>
                <a:gd name="connsiteY0" fmla="*/ 622808 h 622808"/>
                <a:gd name="connsiteX1" fmla="*/ 0 w 779319"/>
                <a:gd name="connsiteY1" fmla="*/ 622808 h 622808"/>
                <a:gd name="connsiteX2" fmla="*/ 0 w 779319"/>
                <a:gd name="connsiteY2" fmla="*/ 0 h 622808"/>
                <a:gd name="connsiteX3" fmla="*/ 779319 w 779319"/>
                <a:gd name="connsiteY3" fmla="*/ 0 h 622808"/>
                <a:gd name="connsiteX4" fmla="*/ 779319 w 779319"/>
                <a:gd name="connsiteY4" fmla="*/ 622808 h 62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19" h="622808">
                  <a:moveTo>
                    <a:pt x="779319" y="622808"/>
                  </a:moveTo>
                  <a:lnTo>
                    <a:pt x="0" y="622808"/>
                  </a:lnTo>
                  <a:lnTo>
                    <a:pt x="0" y="0"/>
                  </a:lnTo>
                  <a:lnTo>
                    <a:pt x="779319" y="0"/>
                  </a:lnTo>
                  <a:lnTo>
                    <a:pt x="779319" y="62280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B23D13EF-4DDD-455B-AB74-BAC86D9AC7E2}"/>
                </a:ext>
              </a:extLst>
            </p:cNvPr>
            <p:cNvSpPr/>
            <p:nvPr/>
          </p:nvSpPr>
          <p:spPr>
            <a:xfrm rot="10800000">
              <a:off x="5556411" y="3452347"/>
              <a:ext cx="779320" cy="267208"/>
            </a:xfrm>
            <a:custGeom>
              <a:avLst/>
              <a:gdLst>
                <a:gd name="connsiteX0" fmla="*/ 779320 w 779320"/>
                <a:gd name="connsiteY0" fmla="*/ 267208 h 267208"/>
                <a:gd name="connsiteX1" fmla="*/ 0 w 779320"/>
                <a:gd name="connsiteY1" fmla="*/ 267208 h 267208"/>
                <a:gd name="connsiteX2" fmla="*/ 0 w 779320"/>
                <a:gd name="connsiteY2" fmla="*/ 0 h 267208"/>
                <a:gd name="connsiteX3" fmla="*/ 779320 w 779320"/>
                <a:gd name="connsiteY3" fmla="*/ 0 h 267208"/>
                <a:gd name="connsiteX4" fmla="*/ 779320 w 779320"/>
                <a:gd name="connsiteY4" fmla="*/ 267208 h 26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20" h="267208">
                  <a:moveTo>
                    <a:pt x="779320" y="267208"/>
                  </a:moveTo>
                  <a:lnTo>
                    <a:pt x="0" y="267208"/>
                  </a:lnTo>
                  <a:lnTo>
                    <a:pt x="0" y="0"/>
                  </a:lnTo>
                  <a:lnTo>
                    <a:pt x="779320" y="0"/>
                  </a:lnTo>
                  <a:lnTo>
                    <a:pt x="779320" y="267208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F878D6A-2B66-42EE-9C04-F3973416F970}"/>
                </a:ext>
              </a:extLst>
            </p:cNvPr>
            <p:cNvSpPr/>
            <p:nvPr/>
          </p:nvSpPr>
          <p:spPr>
            <a:xfrm rot="10800000">
              <a:off x="1493569" y="4486991"/>
              <a:ext cx="767462" cy="447549"/>
            </a:xfrm>
            <a:custGeom>
              <a:avLst/>
              <a:gdLst>
                <a:gd name="connsiteX0" fmla="*/ 779319 w 779320"/>
                <a:gd name="connsiteY0" fmla="*/ 447548 h 447548"/>
                <a:gd name="connsiteX1" fmla="*/ 0 w 779320"/>
                <a:gd name="connsiteY1" fmla="*/ 447548 h 447548"/>
                <a:gd name="connsiteX2" fmla="*/ 0 w 779320"/>
                <a:gd name="connsiteY2" fmla="*/ 0 h 447548"/>
                <a:gd name="connsiteX3" fmla="*/ 779320 w 779320"/>
                <a:gd name="connsiteY3" fmla="*/ 0 h 447548"/>
                <a:gd name="connsiteX4" fmla="*/ 779319 w 779320"/>
                <a:gd name="connsiteY4" fmla="*/ 447548 h 44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20" h="447548">
                  <a:moveTo>
                    <a:pt x="779319" y="447548"/>
                  </a:moveTo>
                  <a:lnTo>
                    <a:pt x="0" y="447548"/>
                  </a:lnTo>
                  <a:lnTo>
                    <a:pt x="0" y="0"/>
                  </a:lnTo>
                  <a:lnTo>
                    <a:pt x="779320" y="0"/>
                  </a:lnTo>
                  <a:lnTo>
                    <a:pt x="779319" y="447548"/>
                  </a:lnTo>
                  <a:close/>
                </a:path>
              </a:pathLst>
            </a:custGeom>
            <a:solidFill>
              <a:schemeClr val="bg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2B246904-370F-4E7E-8E89-05CC1970E86E}"/>
                </a:ext>
              </a:extLst>
            </p:cNvPr>
            <p:cNvSpPr/>
            <p:nvPr/>
          </p:nvSpPr>
          <p:spPr>
            <a:xfrm rot="10800000">
              <a:off x="10318169" y="3727910"/>
              <a:ext cx="779319" cy="362828"/>
            </a:xfrm>
            <a:custGeom>
              <a:avLst/>
              <a:gdLst>
                <a:gd name="connsiteX0" fmla="*/ 779319 w 779319"/>
                <a:gd name="connsiteY0" fmla="*/ 384048 h 384048"/>
                <a:gd name="connsiteX1" fmla="*/ 0 w 779319"/>
                <a:gd name="connsiteY1" fmla="*/ 384048 h 384048"/>
                <a:gd name="connsiteX2" fmla="*/ 0 w 779319"/>
                <a:gd name="connsiteY2" fmla="*/ 0 h 384048"/>
                <a:gd name="connsiteX3" fmla="*/ 779319 w 779319"/>
                <a:gd name="connsiteY3" fmla="*/ 0 h 384048"/>
                <a:gd name="connsiteX4" fmla="*/ 779319 w 779319"/>
                <a:gd name="connsiteY4" fmla="*/ 384048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19" h="384048">
                  <a:moveTo>
                    <a:pt x="779319" y="384048"/>
                  </a:moveTo>
                  <a:lnTo>
                    <a:pt x="0" y="384048"/>
                  </a:lnTo>
                  <a:lnTo>
                    <a:pt x="0" y="0"/>
                  </a:lnTo>
                  <a:lnTo>
                    <a:pt x="779319" y="0"/>
                  </a:lnTo>
                  <a:lnTo>
                    <a:pt x="779319" y="3840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632C5991-EC87-46B8-BE22-75F66AF890A8}"/>
                </a:ext>
              </a:extLst>
            </p:cNvPr>
            <p:cNvSpPr/>
            <p:nvPr/>
          </p:nvSpPr>
          <p:spPr>
            <a:xfrm rot="10800000">
              <a:off x="8131895" y="3711427"/>
              <a:ext cx="779320" cy="384048"/>
            </a:xfrm>
            <a:custGeom>
              <a:avLst/>
              <a:gdLst>
                <a:gd name="connsiteX0" fmla="*/ 779320 w 779320"/>
                <a:gd name="connsiteY0" fmla="*/ 384048 h 384048"/>
                <a:gd name="connsiteX1" fmla="*/ 0 w 779320"/>
                <a:gd name="connsiteY1" fmla="*/ 384048 h 384048"/>
                <a:gd name="connsiteX2" fmla="*/ 0 w 779320"/>
                <a:gd name="connsiteY2" fmla="*/ 0 h 384048"/>
                <a:gd name="connsiteX3" fmla="*/ 779320 w 779320"/>
                <a:gd name="connsiteY3" fmla="*/ 0 h 384048"/>
                <a:gd name="connsiteX4" fmla="*/ 779320 w 779320"/>
                <a:gd name="connsiteY4" fmla="*/ 384048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20" h="384048">
                  <a:moveTo>
                    <a:pt x="779320" y="384048"/>
                  </a:moveTo>
                  <a:lnTo>
                    <a:pt x="0" y="384048"/>
                  </a:lnTo>
                  <a:lnTo>
                    <a:pt x="0" y="0"/>
                  </a:lnTo>
                  <a:lnTo>
                    <a:pt x="779320" y="0"/>
                  </a:lnTo>
                  <a:lnTo>
                    <a:pt x="779320" y="384048"/>
                  </a:lnTo>
                  <a:close/>
                </a:path>
              </a:pathLst>
            </a:custGeom>
            <a:solidFill>
              <a:srgbClr val="88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7A693F51-D7B4-4D06-B065-2394DBF03D09}"/>
                </a:ext>
              </a:extLst>
            </p:cNvPr>
            <p:cNvSpPr/>
            <p:nvPr/>
          </p:nvSpPr>
          <p:spPr>
            <a:xfrm rot="10800000">
              <a:off x="5556411" y="3752126"/>
              <a:ext cx="779320" cy="304404"/>
            </a:xfrm>
            <a:custGeom>
              <a:avLst/>
              <a:gdLst>
                <a:gd name="connsiteX0" fmla="*/ 779320 w 779320"/>
                <a:gd name="connsiteY0" fmla="*/ 312928 h 312928"/>
                <a:gd name="connsiteX1" fmla="*/ 0 w 779320"/>
                <a:gd name="connsiteY1" fmla="*/ 312928 h 312928"/>
                <a:gd name="connsiteX2" fmla="*/ 0 w 779320"/>
                <a:gd name="connsiteY2" fmla="*/ 0 h 312928"/>
                <a:gd name="connsiteX3" fmla="*/ 779320 w 779320"/>
                <a:gd name="connsiteY3" fmla="*/ 0 h 312928"/>
                <a:gd name="connsiteX4" fmla="*/ 779320 w 779320"/>
                <a:gd name="connsiteY4" fmla="*/ 312928 h 31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20" h="312928">
                  <a:moveTo>
                    <a:pt x="779320" y="312928"/>
                  </a:moveTo>
                  <a:lnTo>
                    <a:pt x="0" y="312928"/>
                  </a:lnTo>
                  <a:lnTo>
                    <a:pt x="0" y="0"/>
                  </a:lnTo>
                  <a:lnTo>
                    <a:pt x="779320" y="0"/>
                  </a:lnTo>
                  <a:lnTo>
                    <a:pt x="779320" y="312928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2AE629F1-86D6-4806-B8C7-23ADDFBB7E37}"/>
                </a:ext>
              </a:extLst>
            </p:cNvPr>
            <p:cNvSpPr/>
            <p:nvPr/>
          </p:nvSpPr>
          <p:spPr>
            <a:xfrm rot="10800000">
              <a:off x="1493569" y="4967543"/>
              <a:ext cx="767462" cy="517265"/>
            </a:xfrm>
            <a:prstGeom prst="rect">
              <a:avLst/>
            </a:prstGeom>
            <a:solidFill>
              <a:schemeClr val="bg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1FFB39F2-5530-4052-9CB2-35F128075493}"/>
                </a:ext>
              </a:extLst>
            </p:cNvPr>
            <p:cNvSpPr/>
            <p:nvPr/>
          </p:nvSpPr>
          <p:spPr>
            <a:xfrm rot="10800000">
              <a:off x="3470562" y="4961969"/>
              <a:ext cx="779319" cy="52283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9209AC72-B60E-41BD-9A03-020F06C05A57}"/>
                </a:ext>
              </a:extLst>
            </p:cNvPr>
            <p:cNvSpPr/>
            <p:nvPr/>
          </p:nvSpPr>
          <p:spPr>
            <a:xfrm rot="10800000">
              <a:off x="5556411" y="4079180"/>
              <a:ext cx="779320" cy="332291"/>
            </a:xfrm>
            <a:custGeom>
              <a:avLst/>
              <a:gdLst>
                <a:gd name="connsiteX0" fmla="*/ 779320 w 779320"/>
                <a:gd name="connsiteY0" fmla="*/ 307848 h 307848"/>
                <a:gd name="connsiteX1" fmla="*/ 0 w 779320"/>
                <a:gd name="connsiteY1" fmla="*/ 307848 h 307848"/>
                <a:gd name="connsiteX2" fmla="*/ 0 w 779320"/>
                <a:gd name="connsiteY2" fmla="*/ 0 h 307848"/>
                <a:gd name="connsiteX3" fmla="*/ 779320 w 779320"/>
                <a:gd name="connsiteY3" fmla="*/ 0 h 307848"/>
                <a:gd name="connsiteX4" fmla="*/ 779320 w 779320"/>
                <a:gd name="connsiteY4" fmla="*/ 307848 h 30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20" h="307848">
                  <a:moveTo>
                    <a:pt x="779320" y="307848"/>
                  </a:moveTo>
                  <a:lnTo>
                    <a:pt x="0" y="307848"/>
                  </a:lnTo>
                  <a:lnTo>
                    <a:pt x="0" y="0"/>
                  </a:lnTo>
                  <a:lnTo>
                    <a:pt x="779320" y="0"/>
                  </a:lnTo>
                  <a:lnTo>
                    <a:pt x="779320" y="307848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BEFE1F84-07CD-4C62-A642-C6ACF3BD0653}"/>
                </a:ext>
              </a:extLst>
            </p:cNvPr>
            <p:cNvSpPr/>
            <p:nvPr/>
          </p:nvSpPr>
          <p:spPr>
            <a:xfrm rot="10800000">
              <a:off x="10318171" y="4119211"/>
              <a:ext cx="779320" cy="5031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3A049717-95C3-4619-AD09-DA0C807B6717}"/>
                </a:ext>
              </a:extLst>
            </p:cNvPr>
            <p:cNvSpPr/>
            <p:nvPr/>
          </p:nvSpPr>
          <p:spPr>
            <a:xfrm rot="10800000">
              <a:off x="8087071" y="4122907"/>
              <a:ext cx="824147" cy="1202956"/>
            </a:xfrm>
            <a:custGeom>
              <a:avLst/>
              <a:gdLst>
                <a:gd name="connsiteX0" fmla="*/ 779322 w 824147"/>
                <a:gd name="connsiteY0" fmla="*/ 1202956 h 1202956"/>
                <a:gd name="connsiteX1" fmla="*/ 2 w 824147"/>
                <a:gd name="connsiteY1" fmla="*/ 1202956 h 1202956"/>
                <a:gd name="connsiteX2" fmla="*/ 2 w 824147"/>
                <a:gd name="connsiteY2" fmla="*/ 319578 h 1202956"/>
                <a:gd name="connsiteX3" fmla="*/ 0 w 824147"/>
                <a:gd name="connsiteY3" fmla="*/ 319569 h 1202956"/>
                <a:gd name="connsiteX4" fmla="*/ 1 w 824147"/>
                <a:gd name="connsiteY4" fmla="*/ 319569 h 1202956"/>
                <a:gd name="connsiteX5" fmla="*/ 2 w 824147"/>
                <a:gd name="connsiteY5" fmla="*/ 319564 h 1202956"/>
                <a:gd name="connsiteX6" fmla="*/ 114131 w 824147"/>
                <a:gd name="connsiteY6" fmla="*/ 44033 h 1202956"/>
                <a:gd name="connsiteX7" fmla="*/ 167500 w 824147"/>
                <a:gd name="connsiteY7" fmla="*/ 0 h 1202956"/>
                <a:gd name="connsiteX8" fmla="*/ 824147 w 824147"/>
                <a:gd name="connsiteY8" fmla="*/ 709229 h 1202956"/>
                <a:gd name="connsiteX9" fmla="*/ 779322 w 824147"/>
                <a:gd name="connsiteY9" fmla="*/ 709229 h 1202956"/>
                <a:gd name="connsiteX10" fmla="*/ 779322 w 824147"/>
                <a:gd name="connsiteY10" fmla="*/ 1202956 h 120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4147" h="1202956">
                  <a:moveTo>
                    <a:pt x="779322" y="1202956"/>
                  </a:moveTo>
                  <a:lnTo>
                    <a:pt x="2" y="1202956"/>
                  </a:lnTo>
                  <a:lnTo>
                    <a:pt x="2" y="319578"/>
                  </a:lnTo>
                  <a:lnTo>
                    <a:pt x="0" y="319569"/>
                  </a:lnTo>
                  <a:lnTo>
                    <a:pt x="1" y="319569"/>
                  </a:lnTo>
                  <a:lnTo>
                    <a:pt x="2" y="319564"/>
                  </a:lnTo>
                  <a:cubicBezTo>
                    <a:pt x="2" y="211963"/>
                    <a:pt x="43616" y="114548"/>
                    <a:pt x="114131" y="44033"/>
                  </a:cubicBezTo>
                  <a:lnTo>
                    <a:pt x="167500" y="0"/>
                  </a:lnTo>
                  <a:lnTo>
                    <a:pt x="824147" y="709229"/>
                  </a:lnTo>
                  <a:lnTo>
                    <a:pt x="779322" y="709229"/>
                  </a:lnTo>
                  <a:lnTo>
                    <a:pt x="779322" y="1202956"/>
                  </a:lnTo>
                  <a:close/>
                </a:path>
              </a:pathLst>
            </a:custGeom>
            <a:solidFill>
              <a:srgbClr val="88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0C072E15-2C74-420D-BD1B-8CB1A1095A19}"/>
                </a:ext>
              </a:extLst>
            </p:cNvPr>
            <p:cNvSpPr/>
            <p:nvPr/>
          </p:nvSpPr>
          <p:spPr>
            <a:xfrm rot="10800000">
              <a:off x="2286868" y="5525110"/>
              <a:ext cx="387865" cy="76535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19CBAE34-9DE4-43F3-99D6-ADDE8274EF5A}"/>
                </a:ext>
              </a:extLst>
            </p:cNvPr>
            <p:cNvSpPr/>
            <p:nvPr/>
          </p:nvSpPr>
          <p:spPr>
            <a:xfrm rot="10800000">
              <a:off x="2702164" y="5525112"/>
              <a:ext cx="735000" cy="76535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468FE06C-41E8-47A3-98FC-0ACA5DB98BBF}"/>
                </a:ext>
              </a:extLst>
            </p:cNvPr>
            <p:cNvSpPr/>
            <p:nvPr/>
          </p:nvSpPr>
          <p:spPr>
            <a:xfrm rot="10800000">
              <a:off x="6366506" y="4616626"/>
              <a:ext cx="482868" cy="7793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BB352E90-0E2D-40CD-B372-590721B3A617}"/>
                </a:ext>
              </a:extLst>
            </p:cNvPr>
            <p:cNvSpPr/>
            <p:nvPr/>
          </p:nvSpPr>
          <p:spPr>
            <a:xfrm rot="10800000">
              <a:off x="6881192" y="4616633"/>
              <a:ext cx="820362" cy="779319"/>
            </a:xfrm>
            <a:custGeom>
              <a:avLst/>
              <a:gdLst>
                <a:gd name="connsiteX0" fmla="*/ 627888 w 627888"/>
                <a:gd name="connsiteY0" fmla="*/ 779319 h 779319"/>
                <a:gd name="connsiteX1" fmla="*/ 0 w 627888"/>
                <a:gd name="connsiteY1" fmla="*/ 779319 h 779319"/>
                <a:gd name="connsiteX2" fmla="*/ 0 w 627888"/>
                <a:gd name="connsiteY2" fmla="*/ 0 h 779319"/>
                <a:gd name="connsiteX3" fmla="*/ 627888 w 627888"/>
                <a:gd name="connsiteY3" fmla="*/ 0 h 779319"/>
                <a:gd name="connsiteX4" fmla="*/ 627888 w 627888"/>
                <a:gd name="connsiteY4" fmla="*/ 779319 h 77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888" h="779319">
                  <a:moveTo>
                    <a:pt x="627888" y="779319"/>
                  </a:moveTo>
                  <a:lnTo>
                    <a:pt x="0" y="779319"/>
                  </a:lnTo>
                  <a:lnTo>
                    <a:pt x="0" y="0"/>
                  </a:lnTo>
                  <a:lnTo>
                    <a:pt x="627888" y="0"/>
                  </a:lnTo>
                  <a:lnTo>
                    <a:pt x="627888" y="77931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5E83D6C8-BA0F-4F9D-A2ED-0ADFF486E62B}"/>
                </a:ext>
              </a:extLst>
            </p:cNvPr>
            <p:cNvSpPr/>
            <p:nvPr/>
          </p:nvSpPr>
          <p:spPr>
            <a:xfrm rot="10800000">
              <a:off x="7733418" y="4616634"/>
              <a:ext cx="986167" cy="779325"/>
            </a:xfrm>
            <a:custGeom>
              <a:avLst/>
              <a:gdLst>
                <a:gd name="connsiteX0" fmla="*/ 986167 w 986167"/>
                <a:gd name="connsiteY0" fmla="*/ 779325 h 779325"/>
                <a:gd name="connsiteX1" fmla="*/ 669900 w 986167"/>
                <a:gd name="connsiteY1" fmla="*/ 779325 h 779325"/>
                <a:gd name="connsiteX2" fmla="*/ 0 w 986167"/>
                <a:gd name="connsiteY2" fmla="*/ 55783 h 779325"/>
                <a:gd name="connsiteX3" fmla="*/ 46356 w 986167"/>
                <a:gd name="connsiteY3" fmla="*/ 30621 h 779325"/>
                <a:gd name="connsiteX4" fmla="*/ 198029 w 986167"/>
                <a:gd name="connsiteY4" fmla="*/ 0 h 779325"/>
                <a:gd name="connsiteX5" fmla="*/ 198029 w 986167"/>
                <a:gd name="connsiteY5" fmla="*/ 1 h 779325"/>
                <a:gd name="connsiteX6" fmla="*/ 198069 w 986167"/>
                <a:gd name="connsiteY6" fmla="*/ 5 h 779325"/>
                <a:gd name="connsiteX7" fmla="*/ 986167 w 986167"/>
                <a:gd name="connsiteY7" fmla="*/ 6 h 779325"/>
                <a:gd name="connsiteX8" fmla="*/ 986167 w 986167"/>
                <a:gd name="connsiteY8" fmla="*/ 779325 h 7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167" h="779325">
                  <a:moveTo>
                    <a:pt x="986167" y="779325"/>
                  </a:moveTo>
                  <a:lnTo>
                    <a:pt x="669900" y="779325"/>
                  </a:lnTo>
                  <a:lnTo>
                    <a:pt x="0" y="55783"/>
                  </a:lnTo>
                  <a:lnTo>
                    <a:pt x="46356" y="30621"/>
                  </a:lnTo>
                  <a:cubicBezTo>
                    <a:pt x="92974" y="10904"/>
                    <a:pt x="144228" y="0"/>
                    <a:pt x="198029" y="0"/>
                  </a:cubicBezTo>
                  <a:lnTo>
                    <a:pt x="198029" y="1"/>
                  </a:lnTo>
                  <a:lnTo>
                    <a:pt x="198069" y="5"/>
                  </a:lnTo>
                  <a:lnTo>
                    <a:pt x="986167" y="6"/>
                  </a:lnTo>
                  <a:lnTo>
                    <a:pt x="986167" y="77932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B24D2670-60B2-4827-9E5A-F8BD3562C5B4}"/>
                </a:ext>
              </a:extLst>
            </p:cNvPr>
            <p:cNvSpPr/>
            <p:nvPr/>
          </p:nvSpPr>
          <p:spPr>
            <a:xfrm rot="10800000">
              <a:off x="10318171" y="4646340"/>
              <a:ext cx="783276" cy="749617"/>
            </a:xfrm>
            <a:custGeom>
              <a:avLst/>
              <a:gdLst>
                <a:gd name="connsiteX0" fmla="*/ 196355 w 992563"/>
                <a:gd name="connsiteY0" fmla="*/ 779327 h 779327"/>
                <a:gd name="connsiteX1" fmla="*/ 0 w 992563"/>
                <a:gd name="connsiteY1" fmla="*/ 779327 h 779327"/>
                <a:gd name="connsiteX2" fmla="*/ 0 w 992563"/>
                <a:gd name="connsiteY2" fmla="*/ 8 h 779327"/>
                <a:gd name="connsiteX3" fmla="*/ 602828 w 992563"/>
                <a:gd name="connsiteY3" fmla="*/ 8 h 779327"/>
                <a:gd name="connsiteX4" fmla="*/ 602903 w 992563"/>
                <a:gd name="connsiteY4" fmla="*/ 0 h 779327"/>
                <a:gd name="connsiteX5" fmla="*/ 602903 w 992563"/>
                <a:gd name="connsiteY5" fmla="*/ 1 h 779327"/>
                <a:gd name="connsiteX6" fmla="*/ 603435 w 992563"/>
                <a:gd name="connsiteY6" fmla="*/ 55 h 779327"/>
                <a:gd name="connsiteX7" fmla="*/ 671877 w 992563"/>
                <a:gd name="connsiteY7" fmla="*/ 6094 h 779327"/>
                <a:gd name="connsiteX8" fmla="*/ 676961 w 992563"/>
                <a:gd name="connsiteY8" fmla="*/ 7467 h 779327"/>
                <a:gd name="connsiteX9" fmla="*/ 681433 w 992563"/>
                <a:gd name="connsiteY9" fmla="*/ 7918 h 779327"/>
                <a:gd name="connsiteX10" fmla="*/ 700222 w 992563"/>
                <a:gd name="connsiteY10" fmla="*/ 13750 h 779327"/>
                <a:gd name="connsiteX11" fmla="*/ 736879 w 992563"/>
                <a:gd name="connsiteY11" fmla="*/ 23652 h 779327"/>
                <a:gd name="connsiteX12" fmla="*/ 746342 w 992563"/>
                <a:gd name="connsiteY12" fmla="*/ 28067 h 779327"/>
                <a:gd name="connsiteX13" fmla="*/ 754576 w 992563"/>
                <a:gd name="connsiteY13" fmla="*/ 30623 h 779327"/>
                <a:gd name="connsiteX14" fmla="*/ 771430 w 992563"/>
                <a:gd name="connsiteY14" fmla="*/ 39771 h 779327"/>
                <a:gd name="connsiteX15" fmla="*/ 796857 w 992563"/>
                <a:gd name="connsiteY15" fmla="*/ 51633 h 779327"/>
                <a:gd name="connsiteX16" fmla="*/ 809767 w 992563"/>
                <a:gd name="connsiteY16" fmla="*/ 60580 h 779327"/>
                <a:gd name="connsiteX17" fmla="*/ 820765 w 992563"/>
                <a:gd name="connsiteY17" fmla="*/ 66549 h 779327"/>
                <a:gd name="connsiteX18" fmla="*/ 833269 w 992563"/>
                <a:gd name="connsiteY18" fmla="*/ 76866 h 779327"/>
                <a:gd name="connsiteX19" fmla="*/ 850761 w 992563"/>
                <a:gd name="connsiteY19" fmla="*/ 88987 h 779327"/>
                <a:gd name="connsiteX20" fmla="*/ 866029 w 992563"/>
                <a:gd name="connsiteY20" fmla="*/ 103895 h 779327"/>
                <a:gd name="connsiteX21" fmla="*/ 878434 w 992563"/>
                <a:gd name="connsiteY21" fmla="*/ 114130 h 779327"/>
                <a:gd name="connsiteX22" fmla="*/ 886402 w 992563"/>
                <a:gd name="connsiteY22" fmla="*/ 123788 h 779327"/>
                <a:gd name="connsiteX23" fmla="*/ 897541 w 992563"/>
                <a:gd name="connsiteY23" fmla="*/ 134664 h 779327"/>
                <a:gd name="connsiteX24" fmla="*/ 913992 w 992563"/>
                <a:gd name="connsiteY24" fmla="*/ 157227 h 779327"/>
                <a:gd name="connsiteX25" fmla="*/ 926015 w 992563"/>
                <a:gd name="connsiteY25" fmla="*/ 171799 h 779327"/>
                <a:gd name="connsiteX26" fmla="*/ 930088 w 992563"/>
                <a:gd name="connsiteY26" fmla="*/ 179303 h 779327"/>
                <a:gd name="connsiteX27" fmla="*/ 936148 w 992563"/>
                <a:gd name="connsiteY27" fmla="*/ 187615 h 779327"/>
                <a:gd name="connsiteX28" fmla="*/ 940197 w 992563"/>
                <a:gd name="connsiteY28" fmla="*/ 197927 h 779327"/>
                <a:gd name="connsiteX29" fmla="*/ 961941 w 992563"/>
                <a:gd name="connsiteY29" fmla="*/ 237988 h 779327"/>
                <a:gd name="connsiteX30" fmla="*/ 968310 w 992563"/>
                <a:gd name="connsiteY30" fmla="*/ 269534 h 779327"/>
                <a:gd name="connsiteX31" fmla="*/ 984644 w 992563"/>
                <a:gd name="connsiteY31" fmla="*/ 311138 h 779327"/>
                <a:gd name="connsiteX32" fmla="*/ 992558 w 992563"/>
                <a:gd name="connsiteY32" fmla="*/ 389636 h 779327"/>
                <a:gd name="connsiteX33" fmla="*/ 992563 w 992563"/>
                <a:gd name="connsiteY33" fmla="*/ 389661 h 779327"/>
                <a:gd name="connsiteX34" fmla="*/ 992563 w 992563"/>
                <a:gd name="connsiteY34" fmla="*/ 593479 h 779327"/>
                <a:gd name="connsiteX35" fmla="*/ 196355 w 992563"/>
                <a:gd name="connsiteY35" fmla="*/ 779327 h 779327"/>
                <a:gd name="connsiteX0" fmla="*/ 196355 w 1003196"/>
                <a:gd name="connsiteY0" fmla="*/ 779327 h 781397"/>
                <a:gd name="connsiteX1" fmla="*/ 0 w 1003196"/>
                <a:gd name="connsiteY1" fmla="*/ 779327 h 781397"/>
                <a:gd name="connsiteX2" fmla="*/ 0 w 1003196"/>
                <a:gd name="connsiteY2" fmla="*/ 8 h 781397"/>
                <a:gd name="connsiteX3" fmla="*/ 602828 w 1003196"/>
                <a:gd name="connsiteY3" fmla="*/ 8 h 781397"/>
                <a:gd name="connsiteX4" fmla="*/ 602903 w 1003196"/>
                <a:gd name="connsiteY4" fmla="*/ 0 h 781397"/>
                <a:gd name="connsiteX5" fmla="*/ 602903 w 1003196"/>
                <a:gd name="connsiteY5" fmla="*/ 1 h 781397"/>
                <a:gd name="connsiteX6" fmla="*/ 603435 w 1003196"/>
                <a:gd name="connsiteY6" fmla="*/ 55 h 781397"/>
                <a:gd name="connsiteX7" fmla="*/ 671877 w 1003196"/>
                <a:gd name="connsiteY7" fmla="*/ 6094 h 781397"/>
                <a:gd name="connsiteX8" fmla="*/ 676961 w 1003196"/>
                <a:gd name="connsiteY8" fmla="*/ 7467 h 781397"/>
                <a:gd name="connsiteX9" fmla="*/ 681433 w 1003196"/>
                <a:gd name="connsiteY9" fmla="*/ 7918 h 781397"/>
                <a:gd name="connsiteX10" fmla="*/ 700222 w 1003196"/>
                <a:gd name="connsiteY10" fmla="*/ 13750 h 781397"/>
                <a:gd name="connsiteX11" fmla="*/ 736879 w 1003196"/>
                <a:gd name="connsiteY11" fmla="*/ 23652 h 781397"/>
                <a:gd name="connsiteX12" fmla="*/ 746342 w 1003196"/>
                <a:gd name="connsiteY12" fmla="*/ 28067 h 781397"/>
                <a:gd name="connsiteX13" fmla="*/ 754576 w 1003196"/>
                <a:gd name="connsiteY13" fmla="*/ 30623 h 781397"/>
                <a:gd name="connsiteX14" fmla="*/ 771430 w 1003196"/>
                <a:gd name="connsiteY14" fmla="*/ 39771 h 781397"/>
                <a:gd name="connsiteX15" fmla="*/ 796857 w 1003196"/>
                <a:gd name="connsiteY15" fmla="*/ 51633 h 781397"/>
                <a:gd name="connsiteX16" fmla="*/ 809767 w 1003196"/>
                <a:gd name="connsiteY16" fmla="*/ 60580 h 781397"/>
                <a:gd name="connsiteX17" fmla="*/ 820765 w 1003196"/>
                <a:gd name="connsiteY17" fmla="*/ 66549 h 781397"/>
                <a:gd name="connsiteX18" fmla="*/ 833269 w 1003196"/>
                <a:gd name="connsiteY18" fmla="*/ 76866 h 781397"/>
                <a:gd name="connsiteX19" fmla="*/ 850761 w 1003196"/>
                <a:gd name="connsiteY19" fmla="*/ 88987 h 781397"/>
                <a:gd name="connsiteX20" fmla="*/ 866029 w 1003196"/>
                <a:gd name="connsiteY20" fmla="*/ 103895 h 781397"/>
                <a:gd name="connsiteX21" fmla="*/ 878434 w 1003196"/>
                <a:gd name="connsiteY21" fmla="*/ 114130 h 781397"/>
                <a:gd name="connsiteX22" fmla="*/ 886402 w 1003196"/>
                <a:gd name="connsiteY22" fmla="*/ 123788 h 781397"/>
                <a:gd name="connsiteX23" fmla="*/ 897541 w 1003196"/>
                <a:gd name="connsiteY23" fmla="*/ 134664 h 781397"/>
                <a:gd name="connsiteX24" fmla="*/ 913992 w 1003196"/>
                <a:gd name="connsiteY24" fmla="*/ 157227 h 781397"/>
                <a:gd name="connsiteX25" fmla="*/ 926015 w 1003196"/>
                <a:gd name="connsiteY25" fmla="*/ 171799 h 781397"/>
                <a:gd name="connsiteX26" fmla="*/ 930088 w 1003196"/>
                <a:gd name="connsiteY26" fmla="*/ 179303 h 781397"/>
                <a:gd name="connsiteX27" fmla="*/ 936148 w 1003196"/>
                <a:gd name="connsiteY27" fmla="*/ 187615 h 781397"/>
                <a:gd name="connsiteX28" fmla="*/ 940197 w 1003196"/>
                <a:gd name="connsiteY28" fmla="*/ 197927 h 781397"/>
                <a:gd name="connsiteX29" fmla="*/ 961941 w 1003196"/>
                <a:gd name="connsiteY29" fmla="*/ 237988 h 781397"/>
                <a:gd name="connsiteX30" fmla="*/ 968310 w 1003196"/>
                <a:gd name="connsiteY30" fmla="*/ 269534 h 781397"/>
                <a:gd name="connsiteX31" fmla="*/ 984644 w 1003196"/>
                <a:gd name="connsiteY31" fmla="*/ 311138 h 781397"/>
                <a:gd name="connsiteX32" fmla="*/ 992558 w 1003196"/>
                <a:gd name="connsiteY32" fmla="*/ 389636 h 781397"/>
                <a:gd name="connsiteX33" fmla="*/ 992563 w 1003196"/>
                <a:gd name="connsiteY33" fmla="*/ 389661 h 781397"/>
                <a:gd name="connsiteX34" fmla="*/ 1003196 w 1003196"/>
                <a:gd name="connsiteY34" fmla="*/ 781397 h 781397"/>
                <a:gd name="connsiteX35" fmla="*/ 196355 w 1003196"/>
                <a:gd name="connsiteY35" fmla="*/ 779327 h 781397"/>
                <a:gd name="connsiteX0" fmla="*/ 196355 w 1003196"/>
                <a:gd name="connsiteY0" fmla="*/ 779327 h 779327"/>
                <a:gd name="connsiteX1" fmla="*/ 0 w 1003196"/>
                <a:gd name="connsiteY1" fmla="*/ 779327 h 779327"/>
                <a:gd name="connsiteX2" fmla="*/ 0 w 1003196"/>
                <a:gd name="connsiteY2" fmla="*/ 8 h 779327"/>
                <a:gd name="connsiteX3" fmla="*/ 602828 w 1003196"/>
                <a:gd name="connsiteY3" fmla="*/ 8 h 779327"/>
                <a:gd name="connsiteX4" fmla="*/ 602903 w 1003196"/>
                <a:gd name="connsiteY4" fmla="*/ 0 h 779327"/>
                <a:gd name="connsiteX5" fmla="*/ 602903 w 1003196"/>
                <a:gd name="connsiteY5" fmla="*/ 1 h 779327"/>
                <a:gd name="connsiteX6" fmla="*/ 603435 w 1003196"/>
                <a:gd name="connsiteY6" fmla="*/ 55 h 779327"/>
                <a:gd name="connsiteX7" fmla="*/ 671877 w 1003196"/>
                <a:gd name="connsiteY7" fmla="*/ 6094 h 779327"/>
                <a:gd name="connsiteX8" fmla="*/ 676961 w 1003196"/>
                <a:gd name="connsiteY8" fmla="*/ 7467 h 779327"/>
                <a:gd name="connsiteX9" fmla="*/ 681433 w 1003196"/>
                <a:gd name="connsiteY9" fmla="*/ 7918 h 779327"/>
                <a:gd name="connsiteX10" fmla="*/ 700222 w 1003196"/>
                <a:gd name="connsiteY10" fmla="*/ 13750 h 779327"/>
                <a:gd name="connsiteX11" fmla="*/ 736879 w 1003196"/>
                <a:gd name="connsiteY11" fmla="*/ 23652 h 779327"/>
                <a:gd name="connsiteX12" fmla="*/ 746342 w 1003196"/>
                <a:gd name="connsiteY12" fmla="*/ 28067 h 779327"/>
                <a:gd name="connsiteX13" fmla="*/ 754576 w 1003196"/>
                <a:gd name="connsiteY13" fmla="*/ 30623 h 779327"/>
                <a:gd name="connsiteX14" fmla="*/ 771430 w 1003196"/>
                <a:gd name="connsiteY14" fmla="*/ 39771 h 779327"/>
                <a:gd name="connsiteX15" fmla="*/ 796857 w 1003196"/>
                <a:gd name="connsiteY15" fmla="*/ 51633 h 779327"/>
                <a:gd name="connsiteX16" fmla="*/ 809767 w 1003196"/>
                <a:gd name="connsiteY16" fmla="*/ 60580 h 779327"/>
                <a:gd name="connsiteX17" fmla="*/ 820765 w 1003196"/>
                <a:gd name="connsiteY17" fmla="*/ 66549 h 779327"/>
                <a:gd name="connsiteX18" fmla="*/ 833269 w 1003196"/>
                <a:gd name="connsiteY18" fmla="*/ 76866 h 779327"/>
                <a:gd name="connsiteX19" fmla="*/ 850761 w 1003196"/>
                <a:gd name="connsiteY19" fmla="*/ 88987 h 779327"/>
                <a:gd name="connsiteX20" fmla="*/ 866029 w 1003196"/>
                <a:gd name="connsiteY20" fmla="*/ 103895 h 779327"/>
                <a:gd name="connsiteX21" fmla="*/ 878434 w 1003196"/>
                <a:gd name="connsiteY21" fmla="*/ 114130 h 779327"/>
                <a:gd name="connsiteX22" fmla="*/ 886402 w 1003196"/>
                <a:gd name="connsiteY22" fmla="*/ 123788 h 779327"/>
                <a:gd name="connsiteX23" fmla="*/ 897541 w 1003196"/>
                <a:gd name="connsiteY23" fmla="*/ 134664 h 779327"/>
                <a:gd name="connsiteX24" fmla="*/ 913992 w 1003196"/>
                <a:gd name="connsiteY24" fmla="*/ 157227 h 779327"/>
                <a:gd name="connsiteX25" fmla="*/ 926015 w 1003196"/>
                <a:gd name="connsiteY25" fmla="*/ 171799 h 779327"/>
                <a:gd name="connsiteX26" fmla="*/ 930088 w 1003196"/>
                <a:gd name="connsiteY26" fmla="*/ 179303 h 779327"/>
                <a:gd name="connsiteX27" fmla="*/ 936148 w 1003196"/>
                <a:gd name="connsiteY27" fmla="*/ 187615 h 779327"/>
                <a:gd name="connsiteX28" fmla="*/ 940197 w 1003196"/>
                <a:gd name="connsiteY28" fmla="*/ 197927 h 779327"/>
                <a:gd name="connsiteX29" fmla="*/ 961941 w 1003196"/>
                <a:gd name="connsiteY29" fmla="*/ 237988 h 779327"/>
                <a:gd name="connsiteX30" fmla="*/ 968310 w 1003196"/>
                <a:gd name="connsiteY30" fmla="*/ 269534 h 779327"/>
                <a:gd name="connsiteX31" fmla="*/ 984644 w 1003196"/>
                <a:gd name="connsiteY31" fmla="*/ 311138 h 779327"/>
                <a:gd name="connsiteX32" fmla="*/ 992558 w 1003196"/>
                <a:gd name="connsiteY32" fmla="*/ 389636 h 779327"/>
                <a:gd name="connsiteX33" fmla="*/ 992563 w 1003196"/>
                <a:gd name="connsiteY33" fmla="*/ 389661 h 779327"/>
                <a:gd name="connsiteX34" fmla="*/ 1003196 w 1003196"/>
                <a:gd name="connsiteY34" fmla="*/ 775869 h 779327"/>
                <a:gd name="connsiteX35" fmla="*/ 196355 w 1003196"/>
                <a:gd name="connsiteY35" fmla="*/ 779327 h 779327"/>
                <a:gd name="connsiteX0" fmla="*/ 1003196 w 1003196"/>
                <a:gd name="connsiteY0" fmla="*/ 775869 h 779327"/>
                <a:gd name="connsiteX1" fmla="*/ 0 w 1003196"/>
                <a:gd name="connsiteY1" fmla="*/ 779327 h 779327"/>
                <a:gd name="connsiteX2" fmla="*/ 0 w 1003196"/>
                <a:gd name="connsiteY2" fmla="*/ 8 h 779327"/>
                <a:gd name="connsiteX3" fmla="*/ 602828 w 1003196"/>
                <a:gd name="connsiteY3" fmla="*/ 8 h 779327"/>
                <a:gd name="connsiteX4" fmla="*/ 602903 w 1003196"/>
                <a:gd name="connsiteY4" fmla="*/ 0 h 779327"/>
                <a:gd name="connsiteX5" fmla="*/ 602903 w 1003196"/>
                <a:gd name="connsiteY5" fmla="*/ 1 h 779327"/>
                <a:gd name="connsiteX6" fmla="*/ 603435 w 1003196"/>
                <a:gd name="connsiteY6" fmla="*/ 55 h 779327"/>
                <a:gd name="connsiteX7" fmla="*/ 671877 w 1003196"/>
                <a:gd name="connsiteY7" fmla="*/ 6094 h 779327"/>
                <a:gd name="connsiteX8" fmla="*/ 676961 w 1003196"/>
                <a:gd name="connsiteY8" fmla="*/ 7467 h 779327"/>
                <a:gd name="connsiteX9" fmla="*/ 681433 w 1003196"/>
                <a:gd name="connsiteY9" fmla="*/ 7918 h 779327"/>
                <a:gd name="connsiteX10" fmla="*/ 700222 w 1003196"/>
                <a:gd name="connsiteY10" fmla="*/ 13750 h 779327"/>
                <a:gd name="connsiteX11" fmla="*/ 736879 w 1003196"/>
                <a:gd name="connsiteY11" fmla="*/ 23652 h 779327"/>
                <a:gd name="connsiteX12" fmla="*/ 746342 w 1003196"/>
                <a:gd name="connsiteY12" fmla="*/ 28067 h 779327"/>
                <a:gd name="connsiteX13" fmla="*/ 754576 w 1003196"/>
                <a:gd name="connsiteY13" fmla="*/ 30623 h 779327"/>
                <a:gd name="connsiteX14" fmla="*/ 771430 w 1003196"/>
                <a:gd name="connsiteY14" fmla="*/ 39771 h 779327"/>
                <a:gd name="connsiteX15" fmla="*/ 796857 w 1003196"/>
                <a:gd name="connsiteY15" fmla="*/ 51633 h 779327"/>
                <a:gd name="connsiteX16" fmla="*/ 809767 w 1003196"/>
                <a:gd name="connsiteY16" fmla="*/ 60580 h 779327"/>
                <a:gd name="connsiteX17" fmla="*/ 820765 w 1003196"/>
                <a:gd name="connsiteY17" fmla="*/ 66549 h 779327"/>
                <a:gd name="connsiteX18" fmla="*/ 833269 w 1003196"/>
                <a:gd name="connsiteY18" fmla="*/ 76866 h 779327"/>
                <a:gd name="connsiteX19" fmla="*/ 850761 w 1003196"/>
                <a:gd name="connsiteY19" fmla="*/ 88987 h 779327"/>
                <a:gd name="connsiteX20" fmla="*/ 866029 w 1003196"/>
                <a:gd name="connsiteY20" fmla="*/ 103895 h 779327"/>
                <a:gd name="connsiteX21" fmla="*/ 878434 w 1003196"/>
                <a:gd name="connsiteY21" fmla="*/ 114130 h 779327"/>
                <a:gd name="connsiteX22" fmla="*/ 886402 w 1003196"/>
                <a:gd name="connsiteY22" fmla="*/ 123788 h 779327"/>
                <a:gd name="connsiteX23" fmla="*/ 897541 w 1003196"/>
                <a:gd name="connsiteY23" fmla="*/ 134664 h 779327"/>
                <a:gd name="connsiteX24" fmla="*/ 913992 w 1003196"/>
                <a:gd name="connsiteY24" fmla="*/ 157227 h 779327"/>
                <a:gd name="connsiteX25" fmla="*/ 926015 w 1003196"/>
                <a:gd name="connsiteY25" fmla="*/ 171799 h 779327"/>
                <a:gd name="connsiteX26" fmla="*/ 930088 w 1003196"/>
                <a:gd name="connsiteY26" fmla="*/ 179303 h 779327"/>
                <a:gd name="connsiteX27" fmla="*/ 936148 w 1003196"/>
                <a:gd name="connsiteY27" fmla="*/ 187615 h 779327"/>
                <a:gd name="connsiteX28" fmla="*/ 940197 w 1003196"/>
                <a:gd name="connsiteY28" fmla="*/ 197927 h 779327"/>
                <a:gd name="connsiteX29" fmla="*/ 961941 w 1003196"/>
                <a:gd name="connsiteY29" fmla="*/ 237988 h 779327"/>
                <a:gd name="connsiteX30" fmla="*/ 968310 w 1003196"/>
                <a:gd name="connsiteY30" fmla="*/ 269534 h 779327"/>
                <a:gd name="connsiteX31" fmla="*/ 984644 w 1003196"/>
                <a:gd name="connsiteY31" fmla="*/ 311138 h 779327"/>
                <a:gd name="connsiteX32" fmla="*/ 992558 w 1003196"/>
                <a:gd name="connsiteY32" fmla="*/ 389636 h 779327"/>
                <a:gd name="connsiteX33" fmla="*/ 992563 w 1003196"/>
                <a:gd name="connsiteY33" fmla="*/ 389661 h 779327"/>
                <a:gd name="connsiteX34" fmla="*/ 1003196 w 1003196"/>
                <a:gd name="connsiteY34" fmla="*/ 775869 h 7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03196" h="779327">
                  <a:moveTo>
                    <a:pt x="1003196" y="775869"/>
                  </a:moveTo>
                  <a:lnTo>
                    <a:pt x="0" y="779327"/>
                  </a:lnTo>
                  <a:lnTo>
                    <a:pt x="0" y="8"/>
                  </a:lnTo>
                  <a:lnTo>
                    <a:pt x="602828" y="8"/>
                  </a:lnTo>
                  <a:cubicBezTo>
                    <a:pt x="602853" y="5"/>
                    <a:pt x="602878" y="3"/>
                    <a:pt x="602903" y="0"/>
                  </a:cubicBezTo>
                  <a:lnTo>
                    <a:pt x="602903" y="1"/>
                  </a:lnTo>
                  <a:lnTo>
                    <a:pt x="603435" y="55"/>
                  </a:lnTo>
                  <a:lnTo>
                    <a:pt x="671877" y="6094"/>
                  </a:lnTo>
                  <a:lnTo>
                    <a:pt x="676961" y="7467"/>
                  </a:lnTo>
                  <a:lnTo>
                    <a:pt x="681433" y="7918"/>
                  </a:lnTo>
                  <a:lnTo>
                    <a:pt x="700222" y="13750"/>
                  </a:lnTo>
                  <a:lnTo>
                    <a:pt x="736879" y="23652"/>
                  </a:lnTo>
                  <a:lnTo>
                    <a:pt x="746342" y="28067"/>
                  </a:lnTo>
                  <a:lnTo>
                    <a:pt x="754576" y="30623"/>
                  </a:lnTo>
                  <a:lnTo>
                    <a:pt x="771430" y="39771"/>
                  </a:lnTo>
                  <a:lnTo>
                    <a:pt x="796857" y="51633"/>
                  </a:lnTo>
                  <a:lnTo>
                    <a:pt x="809767" y="60580"/>
                  </a:lnTo>
                  <a:lnTo>
                    <a:pt x="820765" y="66549"/>
                  </a:lnTo>
                  <a:lnTo>
                    <a:pt x="833269" y="76866"/>
                  </a:lnTo>
                  <a:lnTo>
                    <a:pt x="850761" y="88987"/>
                  </a:lnTo>
                  <a:lnTo>
                    <a:pt x="866029" y="103895"/>
                  </a:lnTo>
                  <a:lnTo>
                    <a:pt x="878434" y="114130"/>
                  </a:lnTo>
                  <a:lnTo>
                    <a:pt x="886402" y="123788"/>
                  </a:lnTo>
                  <a:lnTo>
                    <a:pt x="897541" y="134664"/>
                  </a:lnTo>
                  <a:lnTo>
                    <a:pt x="913992" y="157227"/>
                  </a:lnTo>
                  <a:lnTo>
                    <a:pt x="926015" y="171799"/>
                  </a:lnTo>
                  <a:lnTo>
                    <a:pt x="930088" y="179303"/>
                  </a:lnTo>
                  <a:lnTo>
                    <a:pt x="936148" y="187615"/>
                  </a:lnTo>
                  <a:lnTo>
                    <a:pt x="940197" y="197927"/>
                  </a:lnTo>
                  <a:lnTo>
                    <a:pt x="961941" y="237988"/>
                  </a:lnTo>
                  <a:lnTo>
                    <a:pt x="968310" y="269534"/>
                  </a:lnTo>
                  <a:lnTo>
                    <a:pt x="984644" y="311138"/>
                  </a:lnTo>
                  <a:lnTo>
                    <a:pt x="992558" y="389636"/>
                  </a:lnTo>
                  <a:cubicBezTo>
                    <a:pt x="992560" y="389644"/>
                    <a:pt x="992561" y="389653"/>
                    <a:pt x="992563" y="389661"/>
                  </a:cubicBezTo>
                  <a:lnTo>
                    <a:pt x="1003196" y="7758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59FC0C21-0BD1-4A68-8EA9-37B99C57278A}"/>
                </a:ext>
              </a:extLst>
            </p:cNvPr>
            <p:cNvSpPr/>
            <p:nvPr/>
          </p:nvSpPr>
          <p:spPr>
            <a:xfrm rot="10800000">
              <a:off x="11137705" y="4645410"/>
              <a:ext cx="1054295" cy="750544"/>
            </a:xfrm>
            <a:custGeom>
              <a:avLst/>
              <a:gdLst>
                <a:gd name="connsiteX0" fmla="*/ 853834 w 853834"/>
                <a:gd name="connsiteY0" fmla="*/ 779320 h 779320"/>
                <a:gd name="connsiteX1" fmla="*/ 0 w 853834"/>
                <a:gd name="connsiteY1" fmla="*/ 779320 h 779320"/>
                <a:gd name="connsiteX2" fmla="*/ 0 w 853834"/>
                <a:gd name="connsiteY2" fmla="*/ 0 h 779320"/>
                <a:gd name="connsiteX3" fmla="*/ 853834 w 853834"/>
                <a:gd name="connsiteY3" fmla="*/ 1 h 77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834" h="779320">
                  <a:moveTo>
                    <a:pt x="853834" y="779320"/>
                  </a:moveTo>
                  <a:lnTo>
                    <a:pt x="0" y="779320"/>
                  </a:lnTo>
                  <a:lnTo>
                    <a:pt x="0" y="0"/>
                  </a:lnTo>
                  <a:lnTo>
                    <a:pt x="853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38556C6F-319A-4EE2-8E1C-31A30BC7382B}"/>
                </a:ext>
              </a:extLst>
            </p:cNvPr>
            <p:cNvSpPr/>
            <p:nvPr/>
          </p:nvSpPr>
          <p:spPr>
            <a:xfrm>
              <a:off x="71978" y="3075342"/>
              <a:ext cx="711866" cy="684622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/>
                <a:t>High level business strategy</a:t>
              </a:r>
              <a:endParaRPr lang="en-IN" sz="950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874F72B9-2D7F-41FD-8069-77C56D8DAFAB}"/>
                </a:ext>
              </a:extLst>
            </p:cNvPr>
            <p:cNvSpPr/>
            <p:nvPr/>
          </p:nvSpPr>
          <p:spPr>
            <a:xfrm>
              <a:off x="786239" y="3075342"/>
              <a:ext cx="711866" cy="684622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 dirty="0"/>
                <a:t>Key stakeholder </a:t>
              </a:r>
              <a:br>
                <a:rPr lang="en-US" sz="950" dirty="0"/>
              </a:br>
              <a:r>
                <a:rPr lang="en-US" sz="950" dirty="0"/>
                <a:t>sign off</a:t>
              </a:r>
              <a:endParaRPr lang="en-IN" sz="95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3471A227-4E4A-4AEB-A173-F0B67F174DC3}"/>
                </a:ext>
              </a:extLst>
            </p:cNvPr>
            <p:cNvSpPr/>
            <p:nvPr/>
          </p:nvSpPr>
          <p:spPr>
            <a:xfrm>
              <a:off x="1530755" y="3075342"/>
              <a:ext cx="711866" cy="684622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 dirty="0"/>
                <a:t>Migration funding committed </a:t>
              </a:r>
              <a:endParaRPr lang="en-IN" sz="950" dirty="0"/>
            </a:p>
          </p:txBody>
        </p:sp>
        <p:sp>
          <p:nvSpPr>
            <p:cNvPr id="281" name="Freeform 16">
              <a:extLst>
                <a:ext uri="{FF2B5EF4-FFF2-40B4-BE49-F238E27FC236}">
                  <a16:creationId xmlns:a16="http://schemas.microsoft.com/office/drawing/2014/main" id="{133AB022-284E-4AE4-97BF-FC7E251BE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3569" y="5009179"/>
              <a:ext cx="776096" cy="402207"/>
            </a:xfrm>
            <a:custGeom>
              <a:avLst/>
              <a:gdLst>
                <a:gd name="T0" fmla="*/ 64 w 64"/>
                <a:gd name="T1" fmla="*/ 62 h 62"/>
                <a:gd name="T2" fmla="*/ 64 w 64"/>
                <a:gd name="T3" fmla="*/ 0 h 62"/>
                <a:gd name="T4" fmla="*/ 0 w 64"/>
                <a:gd name="T5" fmla="*/ 0 h 62"/>
                <a:gd name="T6" fmla="*/ 0 w 64"/>
                <a:gd name="T7" fmla="*/ 60 h 62"/>
                <a:gd name="T8" fmla="*/ 0 w 64"/>
                <a:gd name="T9" fmla="*/ 62 h 62"/>
                <a:gd name="T10" fmla="*/ 64 w 64"/>
                <a:gd name="T1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62">
                  <a:moveTo>
                    <a:pt x="64" y="62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1"/>
                    <a:pt x="0" y="62"/>
                  </a:cubicBezTo>
                  <a:lnTo>
                    <a:pt x="64" y="6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Azure operations partner</a:t>
              </a:r>
            </a:p>
          </p:txBody>
        </p:sp>
        <p:sp>
          <p:nvSpPr>
            <p:cNvPr id="282" name="Rectangle 17">
              <a:extLst>
                <a:ext uri="{FF2B5EF4-FFF2-40B4-BE49-F238E27FC236}">
                  <a16:creationId xmlns:a16="http://schemas.microsoft.com/office/drawing/2014/main" id="{C495EE56-58FF-40A9-8480-9DBFEAAE5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3569" y="3970951"/>
              <a:ext cx="776096" cy="40220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Customer/</a:t>
              </a:r>
              <a:br>
                <a:rPr lang="en-US" sz="950"/>
              </a:br>
              <a:r>
                <a:rPr lang="en-US" sz="950"/>
                <a:t>partner </a:t>
              </a:r>
              <a:br>
                <a:rPr lang="en-US" sz="950"/>
              </a:br>
              <a:r>
                <a:rPr lang="en-US" sz="950"/>
                <a:t>contract</a:t>
              </a:r>
            </a:p>
          </p:txBody>
        </p:sp>
        <p:sp>
          <p:nvSpPr>
            <p:cNvPr id="283" name="Rectangle 18">
              <a:extLst>
                <a:ext uri="{FF2B5EF4-FFF2-40B4-BE49-F238E27FC236}">
                  <a16:creationId xmlns:a16="http://schemas.microsoft.com/office/drawing/2014/main" id="{DCC7EF4E-3773-4E14-A2EB-EFF02C62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3569" y="4530706"/>
              <a:ext cx="7760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Migration partner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E3DA7819-099D-4528-945B-E1A2B6A507DB}"/>
                </a:ext>
              </a:extLst>
            </p:cNvPr>
            <p:cNvSpPr txBox="1"/>
            <p:nvPr/>
          </p:nvSpPr>
          <p:spPr>
            <a:xfrm>
              <a:off x="1526328" y="5558458"/>
              <a:ext cx="711866" cy="56421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Migration factory offering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1F37BFB3-A299-4B0B-9219-1AFEC955B3DF}"/>
                </a:ext>
              </a:extLst>
            </p:cNvPr>
            <p:cNvSpPr txBox="1"/>
            <p:nvPr/>
          </p:nvSpPr>
          <p:spPr>
            <a:xfrm>
              <a:off x="2258513" y="5668858"/>
              <a:ext cx="458296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Scan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4370203E-4079-43DC-B43B-4E9CA3F4215C}"/>
                </a:ext>
              </a:extLst>
            </p:cNvPr>
            <p:cNvSpPr txBox="1"/>
            <p:nvPr/>
          </p:nvSpPr>
          <p:spPr>
            <a:xfrm>
              <a:off x="2705674" y="5668858"/>
              <a:ext cx="711866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Assessment</a:t>
              </a:r>
            </a:p>
          </p:txBody>
        </p:sp>
        <p:sp>
          <p:nvSpPr>
            <p:cNvPr id="288" name="Rectangle 17">
              <a:extLst>
                <a:ext uri="{FF2B5EF4-FFF2-40B4-BE49-F238E27FC236}">
                  <a16:creationId xmlns:a16="http://schemas.microsoft.com/office/drawing/2014/main" id="{8108A2C6-82CF-4468-8B87-7CD33A06B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669" y="4339107"/>
              <a:ext cx="776096" cy="57408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Pilot applications and VM identification</a:t>
              </a:r>
            </a:p>
          </p:txBody>
        </p:sp>
        <p:sp>
          <p:nvSpPr>
            <p:cNvPr id="289" name="Rectangle 18">
              <a:extLst>
                <a:ext uri="{FF2B5EF4-FFF2-40B4-BE49-F238E27FC236}">
                  <a16:creationId xmlns:a16="http://schemas.microsoft.com/office/drawing/2014/main" id="{BF8EB612-D0B7-42AA-A1F4-A6C062EBB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7767" y="5005298"/>
              <a:ext cx="769114" cy="43550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Migration targeted scope</a:t>
              </a: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FEA16CD2-DB21-4698-94DD-B780015F3164}"/>
                </a:ext>
              </a:extLst>
            </p:cNvPr>
            <p:cNvSpPr/>
            <p:nvPr/>
          </p:nvSpPr>
          <p:spPr>
            <a:xfrm>
              <a:off x="3476668" y="2916277"/>
              <a:ext cx="776096" cy="46952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/>
                <a:t>Project management resources</a:t>
              </a: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BBC45C29-5EA5-4130-998D-A9662FC686C8}"/>
                </a:ext>
              </a:extLst>
            </p:cNvPr>
            <p:cNvSpPr/>
            <p:nvPr/>
          </p:nvSpPr>
          <p:spPr>
            <a:xfrm>
              <a:off x="3476669" y="2543478"/>
              <a:ext cx="776096" cy="369332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/>
                <a:t>Technical resources</a:t>
              </a: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0593FBB1-9D1D-4EE9-995D-E6C48F5F85AC}"/>
                </a:ext>
              </a:extLst>
            </p:cNvPr>
            <p:cNvSpPr/>
            <p:nvPr/>
          </p:nvSpPr>
          <p:spPr>
            <a:xfrm>
              <a:off x="3476669" y="2248819"/>
              <a:ext cx="776096" cy="29176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/>
                <a:t>Migration plan</a:t>
              </a:r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08AAD164-0429-4293-89B1-0517D6D19DE6}"/>
                </a:ext>
              </a:extLst>
            </p:cNvPr>
            <p:cNvSpPr/>
            <p:nvPr/>
          </p:nvSpPr>
          <p:spPr>
            <a:xfrm>
              <a:off x="3436241" y="1544014"/>
              <a:ext cx="857223" cy="591340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 dirty="0"/>
                <a:t>Specific migration </a:t>
              </a:r>
              <a:br>
                <a:rPr lang="en-US" sz="950" dirty="0"/>
              </a:br>
              <a:r>
                <a:rPr lang="en-US" sz="950" dirty="0"/>
                <a:t>workloads committed</a:t>
              </a: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F67A5BD9-7A0C-4820-8549-67CACE929823}"/>
                </a:ext>
              </a:extLst>
            </p:cNvPr>
            <p:cNvSpPr/>
            <p:nvPr/>
          </p:nvSpPr>
          <p:spPr>
            <a:xfrm>
              <a:off x="4335785" y="1514197"/>
              <a:ext cx="711866" cy="591340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/>
                <a:t>Azure Foundations</a:t>
              </a: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C4326E40-C1B4-4F18-A286-1F8B2D0C6D97}"/>
                </a:ext>
              </a:extLst>
            </p:cNvPr>
            <p:cNvSpPr/>
            <p:nvPr/>
          </p:nvSpPr>
          <p:spPr>
            <a:xfrm>
              <a:off x="5097634" y="1514197"/>
              <a:ext cx="711866" cy="591340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/>
                <a:t>Migration training</a:t>
              </a: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29563319-4C88-47EA-8556-EEA002B8456F}"/>
                </a:ext>
              </a:extLst>
            </p:cNvPr>
            <p:cNvSpPr/>
            <p:nvPr/>
          </p:nvSpPr>
          <p:spPr>
            <a:xfrm>
              <a:off x="5549701" y="2016047"/>
              <a:ext cx="786516" cy="369332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 spc="-30"/>
                <a:t>Azure administration</a:t>
              </a:r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FE402A5B-9BEF-419B-97E5-03D434D66357}"/>
                </a:ext>
              </a:extLst>
            </p:cNvPr>
            <p:cNvSpPr/>
            <p:nvPr/>
          </p:nvSpPr>
          <p:spPr>
            <a:xfrm>
              <a:off x="5564980" y="2433677"/>
              <a:ext cx="776096" cy="586566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/>
                <a:t>Cloud Strategy</a:t>
              </a:r>
              <a:br>
                <a:rPr lang="en-US" sz="950"/>
              </a:br>
              <a:r>
                <a:rPr lang="en-US" sz="950"/>
                <a:t>Team In </a:t>
              </a:r>
              <a:br>
                <a:rPr lang="en-US" sz="950"/>
              </a:br>
              <a:r>
                <a:rPr lang="en-US" sz="950"/>
                <a:t>Place (CDE)</a:t>
              </a: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E23ABFC0-0D2D-4BF7-B93C-C206FCF17DA7}"/>
                </a:ext>
              </a:extLst>
            </p:cNvPr>
            <p:cNvSpPr/>
            <p:nvPr/>
          </p:nvSpPr>
          <p:spPr>
            <a:xfrm>
              <a:off x="5555041" y="3060794"/>
              <a:ext cx="776096" cy="369332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>
                  <a:solidFill>
                    <a:schemeClr val="bg1"/>
                  </a:solidFill>
                </a:rPr>
                <a:t>Subscription design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B41F77CE-E336-46B4-AD12-E301AE99F976}"/>
                </a:ext>
              </a:extLst>
            </p:cNvPr>
            <p:cNvSpPr/>
            <p:nvPr/>
          </p:nvSpPr>
          <p:spPr>
            <a:xfrm>
              <a:off x="5555041" y="3463901"/>
              <a:ext cx="776096" cy="256136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>
                  <a:solidFill>
                    <a:schemeClr val="bg1"/>
                  </a:solidFill>
                </a:rPr>
                <a:t>Governance</a:t>
              </a: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A70905CA-64C0-433B-82A9-F6BFC6DC309D}"/>
                </a:ext>
              </a:extLst>
            </p:cNvPr>
            <p:cNvSpPr/>
            <p:nvPr/>
          </p:nvSpPr>
          <p:spPr>
            <a:xfrm>
              <a:off x="5555041" y="3762387"/>
              <a:ext cx="776096" cy="271490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>
                  <a:solidFill>
                    <a:schemeClr val="bg1"/>
                  </a:solidFill>
                </a:rPr>
                <a:t>Networking</a:t>
              </a:r>
            </a:p>
          </p:txBody>
        </p:sp>
        <p:sp>
          <p:nvSpPr>
            <p:cNvPr id="312" name="Rectangle 17">
              <a:extLst>
                <a:ext uri="{FF2B5EF4-FFF2-40B4-BE49-F238E27FC236}">
                  <a16:creationId xmlns:a16="http://schemas.microsoft.com/office/drawing/2014/main" id="{A99BFD94-E4E9-4463-9F03-3B2DF6DEE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5041" y="4090859"/>
              <a:ext cx="776096" cy="290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>
                  <a:solidFill>
                    <a:schemeClr val="bg1"/>
                  </a:solidFill>
                </a:rPr>
                <a:t>Identity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894FC6EC-DD68-4208-9D5E-C9459EF6D990}"/>
                </a:ext>
              </a:extLst>
            </p:cNvPr>
            <p:cNvSpPr txBox="1"/>
            <p:nvPr/>
          </p:nvSpPr>
          <p:spPr>
            <a:xfrm>
              <a:off x="6980984" y="4821628"/>
              <a:ext cx="618941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Migration execution</a:t>
              </a:r>
            </a:p>
          </p:txBody>
        </p:sp>
        <p:sp>
          <p:nvSpPr>
            <p:cNvPr id="315" name="Freeform 16">
              <a:extLst>
                <a:ext uri="{FF2B5EF4-FFF2-40B4-BE49-F238E27FC236}">
                  <a16:creationId xmlns:a16="http://schemas.microsoft.com/office/drawing/2014/main" id="{290F6572-8E53-4630-A670-759D6B9E3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505" y="4827204"/>
              <a:ext cx="543991" cy="369332"/>
            </a:xfrm>
            <a:custGeom>
              <a:avLst/>
              <a:gdLst>
                <a:gd name="T0" fmla="*/ 64 w 64"/>
                <a:gd name="T1" fmla="*/ 62 h 62"/>
                <a:gd name="T2" fmla="*/ 64 w 64"/>
                <a:gd name="T3" fmla="*/ 0 h 62"/>
                <a:gd name="T4" fmla="*/ 0 w 64"/>
                <a:gd name="T5" fmla="*/ 0 h 62"/>
                <a:gd name="T6" fmla="*/ 0 w 64"/>
                <a:gd name="T7" fmla="*/ 60 h 62"/>
                <a:gd name="T8" fmla="*/ 0 w 64"/>
                <a:gd name="T9" fmla="*/ 62 h 62"/>
                <a:gd name="T10" fmla="*/ 64 w 64"/>
                <a:gd name="T1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62">
                  <a:moveTo>
                    <a:pt x="64" y="62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1"/>
                    <a:pt x="0" y="62"/>
                  </a:cubicBezTo>
                  <a:lnTo>
                    <a:pt x="64" y="6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e2e </a:t>
              </a:r>
              <a:br>
                <a:rPr lang="en-US" sz="950"/>
              </a:br>
              <a:r>
                <a:rPr lang="en-US" sz="950"/>
                <a:t>test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8821C4A3-D89E-4A98-A39C-71AA6507CC51}"/>
                </a:ext>
              </a:extLst>
            </p:cNvPr>
            <p:cNvSpPr txBox="1"/>
            <p:nvPr/>
          </p:nvSpPr>
          <p:spPr>
            <a:xfrm>
              <a:off x="7695863" y="4821628"/>
              <a:ext cx="672949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Migration support</a:t>
              </a: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FBBF9499-5ED7-4027-A093-7CF1452430AF}"/>
                </a:ext>
              </a:extLst>
            </p:cNvPr>
            <p:cNvSpPr txBox="1"/>
            <p:nvPr/>
          </p:nvSpPr>
          <p:spPr>
            <a:xfrm>
              <a:off x="8136807" y="4164941"/>
              <a:ext cx="776096" cy="51815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Shared responsibility </a:t>
              </a:r>
              <a:br>
                <a:rPr lang="en-US" sz="950"/>
              </a:br>
              <a:r>
                <a:rPr lang="en-US" sz="950"/>
                <a:t>model understood</a:t>
              </a: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A2977D9B-F1BE-43FA-A06D-76025860ECA3}"/>
                </a:ext>
              </a:extLst>
            </p:cNvPr>
            <p:cNvSpPr txBox="1"/>
            <p:nvPr/>
          </p:nvSpPr>
          <p:spPr>
            <a:xfrm>
              <a:off x="8138809" y="3715907"/>
              <a:ext cx="776096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Security RACI</a:t>
              </a:r>
            </a:p>
          </p:txBody>
        </p:sp>
        <p:sp>
          <p:nvSpPr>
            <p:cNvPr id="327" name="Freeform 16">
              <a:extLst>
                <a:ext uri="{FF2B5EF4-FFF2-40B4-BE49-F238E27FC236}">
                  <a16:creationId xmlns:a16="http://schemas.microsoft.com/office/drawing/2014/main" id="{37749214-95FD-4CD4-A562-332D9BAF7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6807" y="3273167"/>
              <a:ext cx="776096" cy="369332"/>
            </a:xfrm>
            <a:custGeom>
              <a:avLst/>
              <a:gdLst>
                <a:gd name="T0" fmla="*/ 64 w 64"/>
                <a:gd name="T1" fmla="*/ 62 h 62"/>
                <a:gd name="T2" fmla="*/ 64 w 64"/>
                <a:gd name="T3" fmla="*/ 0 h 62"/>
                <a:gd name="T4" fmla="*/ 0 w 64"/>
                <a:gd name="T5" fmla="*/ 0 h 62"/>
                <a:gd name="T6" fmla="*/ 0 w 64"/>
                <a:gd name="T7" fmla="*/ 60 h 62"/>
                <a:gd name="T8" fmla="*/ 0 w 64"/>
                <a:gd name="T9" fmla="*/ 62 h 62"/>
                <a:gd name="T10" fmla="*/ 64 w 64"/>
                <a:gd name="T1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62">
                  <a:moveTo>
                    <a:pt x="64" y="62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1"/>
                    <a:pt x="0" y="62"/>
                  </a:cubicBezTo>
                  <a:lnTo>
                    <a:pt x="64" y="62"/>
                  </a:lnTo>
                  <a:close/>
                </a:path>
              </a:pathLst>
            </a:custGeom>
            <a:solidFill>
              <a:srgbClr val="88CBFF"/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Identity and access </a:t>
              </a:r>
              <a:br>
                <a:rPr lang="en-US" sz="950"/>
              </a:br>
              <a:r>
                <a:rPr lang="en-US" sz="950"/>
                <a:t>management</a:t>
              </a:r>
            </a:p>
          </p:txBody>
        </p:sp>
        <p:sp>
          <p:nvSpPr>
            <p:cNvPr id="329" name="Rectangle 18">
              <a:extLst>
                <a:ext uri="{FF2B5EF4-FFF2-40B4-BE49-F238E27FC236}">
                  <a16:creationId xmlns:a16="http://schemas.microsoft.com/office/drawing/2014/main" id="{B1AF7B99-E958-4741-BD1B-DE998CB98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8102" y="2827233"/>
              <a:ext cx="7760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 dirty="0"/>
                <a:t>Logging and monitoring</a:t>
              </a: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8B501E7F-5C53-471A-AE50-D923CDC8B9BC}"/>
                </a:ext>
              </a:extLst>
            </p:cNvPr>
            <p:cNvSpPr/>
            <p:nvPr/>
          </p:nvSpPr>
          <p:spPr>
            <a:xfrm>
              <a:off x="8915857" y="2217699"/>
              <a:ext cx="672949" cy="369332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/>
                <a:t>Data protection</a:t>
              </a: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6AFD71C3-ABBD-4B77-9370-960925BEFE6F}"/>
                </a:ext>
              </a:extLst>
            </p:cNvPr>
            <p:cNvSpPr/>
            <p:nvPr/>
          </p:nvSpPr>
          <p:spPr>
            <a:xfrm>
              <a:off x="9603993" y="2217699"/>
              <a:ext cx="672949" cy="369332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/>
                <a:t>Incident response</a:t>
              </a: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D6A8D428-7104-4314-B87E-E2FCD8BEB5AC}"/>
                </a:ext>
              </a:extLst>
            </p:cNvPr>
            <p:cNvSpPr/>
            <p:nvPr/>
          </p:nvSpPr>
          <p:spPr>
            <a:xfrm>
              <a:off x="10317894" y="2858859"/>
              <a:ext cx="776096" cy="212579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>
                  <a:solidFill>
                    <a:schemeClr val="bg1"/>
                  </a:solidFill>
                </a:rPr>
                <a:t>OS patching</a:t>
              </a: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1DFBF6A3-2DF2-4F27-B983-5F119306E561}"/>
                </a:ext>
              </a:extLst>
            </p:cNvPr>
            <p:cNvSpPr/>
            <p:nvPr/>
          </p:nvSpPr>
          <p:spPr>
            <a:xfrm>
              <a:off x="10317894" y="3119477"/>
              <a:ext cx="776096" cy="240030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>
                  <a:solidFill>
                    <a:schemeClr val="bg1"/>
                  </a:solidFill>
                </a:rPr>
                <a:t>Monitoring</a:t>
              </a:r>
            </a:p>
          </p:txBody>
        </p:sp>
        <p:sp>
          <p:nvSpPr>
            <p:cNvPr id="376" name="Rectangle 17">
              <a:extLst>
                <a:ext uri="{FF2B5EF4-FFF2-40B4-BE49-F238E27FC236}">
                  <a16:creationId xmlns:a16="http://schemas.microsoft.com/office/drawing/2014/main" id="{A5DA51A3-2CC7-4554-867C-F4AC90DD3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7894" y="3399727"/>
              <a:ext cx="776096" cy="3026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>
                  <a:solidFill>
                    <a:schemeClr val="bg1"/>
                  </a:solidFill>
                </a:rPr>
                <a:t>Backup</a:t>
              </a:r>
            </a:p>
          </p:txBody>
        </p:sp>
        <p:sp>
          <p:nvSpPr>
            <p:cNvPr id="380" name="Freeform 16">
              <a:extLst>
                <a:ext uri="{FF2B5EF4-FFF2-40B4-BE49-F238E27FC236}">
                  <a16:creationId xmlns:a16="http://schemas.microsoft.com/office/drawing/2014/main" id="{D1ADF4B1-7FA9-4312-9703-3267FCF0A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7894" y="4139894"/>
              <a:ext cx="776096" cy="417720"/>
            </a:xfrm>
            <a:custGeom>
              <a:avLst/>
              <a:gdLst>
                <a:gd name="T0" fmla="*/ 64 w 64"/>
                <a:gd name="T1" fmla="*/ 62 h 62"/>
                <a:gd name="T2" fmla="*/ 64 w 64"/>
                <a:gd name="T3" fmla="*/ 0 h 62"/>
                <a:gd name="T4" fmla="*/ 0 w 64"/>
                <a:gd name="T5" fmla="*/ 0 h 62"/>
                <a:gd name="T6" fmla="*/ 0 w 64"/>
                <a:gd name="T7" fmla="*/ 60 h 62"/>
                <a:gd name="T8" fmla="*/ 0 w 64"/>
                <a:gd name="T9" fmla="*/ 62 h 62"/>
                <a:gd name="T10" fmla="*/ 64 w 64"/>
                <a:gd name="T1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62">
                  <a:moveTo>
                    <a:pt x="64" y="62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1"/>
                    <a:pt x="0" y="62"/>
                  </a:cubicBezTo>
                  <a:lnTo>
                    <a:pt x="64" y="6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>
                  <a:solidFill>
                    <a:schemeClr val="bg1"/>
                  </a:solidFill>
                </a:rPr>
                <a:t>Configuration and change management</a:t>
              </a:r>
            </a:p>
          </p:txBody>
        </p:sp>
        <p:sp>
          <p:nvSpPr>
            <p:cNvPr id="381" name="Rectangle 18">
              <a:extLst>
                <a:ext uri="{FF2B5EF4-FFF2-40B4-BE49-F238E27FC236}">
                  <a16:creationId xmlns:a16="http://schemas.microsoft.com/office/drawing/2014/main" id="{C6FD9A1A-5925-421D-B5C5-7F4698B23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7894" y="3712272"/>
              <a:ext cx="7760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>
                  <a:solidFill>
                    <a:schemeClr val="bg1"/>
                  </a:solidFill>
                </a:rPr>
                <a:t>Disaster recovery</a:t>
              </a: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3799B0A2-40CF-4355-8174-D36385EAECBB}"/>
                </a:ext>
              </a:extLst>
            </p:cNvPr>
            <p:cNvSpPr txBox="1"/>
            <p:nvPr/>
          </p:nvSpPr>
          <p:spPr>
            <a:xfrm>
              <a:off x="10318161" y="4826415"/>
              <a:ext cx="776096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>
                  <a:solidFill>
                    <a:schemeClr val="bg1"/>
                  </a:solidFill>
                </a:rPr>
                <a:t>DevOps and automation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080519B9-9C87-4D92-A7DE-CDD300A9BA5C}"/>
                </a:ext>
              </a:extLst>
            </p:cNvPr>
            <p:cNvSpPr txBox="1"/>
            <p:nvPr/>
          </p:nvSpPr>
          <p:spPr>
            <a:xfrm>
              <a:off x="11188091" y="4683101"/>
              <a:ext cx="962127" cy="6281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>
                  <a:solidFill>
                    <a:schemeClr val="bg1"/>
                  </a:solidFill>
                </a:rPr>
                <a:t>Cloud operational processes and run books</a:t>
              </a:r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824393BB-CCE2-41C3-9372-E1EF464F8963}"/>
                </a:ext>
              </a:extLst>
            </p:cNvPr>
            <p:cNvSpPr/>
            <p:nvPr/>
          </p:nvSpPr>
          <p:spPr>
            <a:xfrm>
              <a:off x="419887" y="2228617"/>
              <a:ext cx="159355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400" dirty="0">
                  <a:solidFill>
                    <a:srgbClr val="0078D4"/>
                  </a:solidFill>
                  <a:latin typeface="+mj-lt"/>
                </a:rPr>
                <a:t>Business strategy</a:t>
              </a:r>
              <a:endParaRPr lang="en-US" sz="1400" dirty="0">
                <a:solidFill>
                  <a:srgbClr val="0078D4"/>
                </a:solidFill>
                <a:latin typeface="+mj-lt"/>
                <a:ea typeface="Times New Roman" panose="02020603050405020304" pitchFamily="18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45611C0-3F50-4282-A640-9F3547F2675F}"/>
                </a:ext>
              </a:extLst>
            </p:cNvPr>
            <p:cNvGrpSpPr/>
            <p:nvPr/>
          </p:nvGrpSpPr>
          <p:grpSpPr>
            <a:xfrm>
              <a:off x="559626" y="2578189"/>
              <a:ext cx="197618" cy="453304"/>
              <a:chOff x="559625" y="2541842"/>
              <a:chExt cx="197618" cy="453304"/>
            </a:xfrm>
          </p:grpSpPr>
          <p:sp>
            <p:nvSpPr>
              <p:cNvPr id="685" name="Diamond 684">
                <a:extLst>
                  <a:ext uri="{FF2B5EF4-FFF2-40B4-BE49-F238E27FC236}">
                    <a16:creationId xmlns:a16="http://schemas.microsoft.com/office/drawing/2014/main" id="{4DE07F16-4D98-4CD8-8406-2ACBEC3B4086}"/>
                  </a:ext>
                </a:extLst>
              </p:cNvPr>
              <p:cNvSpPr/>
              <p:nvPr/>
            </p:nvSpPr>
            <p:spPr>
              <a:xfrm>
                <a:off x="559625" y="2541842"/>
                <a:ext cx="197618" cy="183974"/>
              </a:xfrm>
              <a:prstGeom prst="diamon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2000">
                  <a:solidFill>
                    <a:schemeClr val="accent3"/>
                  </a:solidFill>
                  <a:latin typeface="+mj-lt"/>
                </a:endParaRPr>
              </a:p>
            </p:txBody>
          </p:sp>
          <p:cxnSp>
            <p:nvCxnSpPr>
              <p:cNvPr id="686" name="Straight Connector 685">
                <a:extLst>
                  <a:ext uri="{FF2B5EF4-FFF2-40B4-BE49-F238E27FC236}">
                    <a16:creationId xmlns:a16="http://schemas.microsoft.com/office/drawing/2014/main" id="{9DD5EB0D-0CE7-466B-966E-E783572696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34" y="2694682"/>
                <a:ext cx="3076" cy="300464"/>
              </a:xfrm>
              <a:prstGeom prst="line">
                <a:avLst/>
              </a:prstGeom>
              <a:ln w="19050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7" name="Group 686">
              <a:extLst>
                <a:ext uri="{FF2B5EF4-FFF2-40B4-BE49-F238E27FC236}">
                  <a16:creationId xmlns:a16="http://schemas.microsoft.com/office/drawing/2014/main" id="{ACF631FF-D51E-4D19-8391-0236690CCEB6}"/>
                </a:ext>
              </a:extLst>
            </p:cNvPr>
            <p:cNvGrpSpPr/>
            <p:nvPr/>
          </p:nvGrpSpPr>
          <p:grpSpPr>
            <a:xfrm rot="16200000">
              <a:off x="1153986" y="4589869"/>
              <a:ext cx="197618" cy="453304"/>
              <a:chOff x="559625" y="2541842"/>
              <a:chExt cx="197618" cy="453304"/>
            </a:xfrm>
          </p:grpSpPr>
          <p:sp>
            <p:nvSpPr>
              <p:cNvPr id="688" name="Diamond 687">
                <a:extLst>
                  <a:ext uri="{FF2B5EF4-FFF2-40B4-BE49-F238E27FC236}">
                    <a16:creationId xmlns:a16="http://schemas.microsoft.com/office/drawing/2014/main" id="{5FC2CE00-7C11-46F2-B8F1-EE479AC6CE9B}"/>
                  </a:ext>
                </a:extLst>
              </p:cNvPr>
              <p:cNvSpPr/>
              <p:nvPr/>
            </p:nvSpPr>
            <p:spPr>
              <a:xfrm>
                <a:off x="559625" y="2541842"/>
                <a:ext cx="197618" cy="183974"/>
              </a:xfrm>
              <a:prstGeom prst="diamond">
                <a:avLst/>
              </a:prstGeom>
              <a:solidFill>
                <a:srgbClr val="C9C9C9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2000">
                  <a:solidFill>
                    <a:schemeClr val="accent3"/>
                  </a:solidFill>
                  <a:latin typeface="+mj-lt"/>
                </a:endParaRPr>
              </a:p>
            </p:txBody>
          </p:sp>
          <p:cxnSp>
            <p:nvCxnSpPr>
              <p:cNvPr id="689" name="Straight Connector 688">
                <a:extLst>
                  <a:ext uri="{FF2B5EF4-FFF2-40B4-BE49-F238E27FC236}">
                    <a16:creationId xmlns:a16="http://schemas.microsoft.com/office/drawing/2014/main" id="{8E978AA2-5344-40E5-990A-24310D3C16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34" y="2694682"/>
                <a:ext cx="3076" cy="300464"/>
              </a:xfrm>
              <a:prstGeom prst="line">
                <a:avLst/>
              </a:prstGeom>
              <a:ln w="19050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0" name="Rectangle 689">
              <a:extLst>
                <a:ext uri="{FF2B5EF4-FFF2-40B4-BE49-F238E27FC236}">
                  <a16:creationId xmlns:a16="http://schemas.microsoft.com/office/drawing/2014/main" id="{173B50A6-B992-4DAE-99EA-8E6F11B148D1}"/>
                </a:ext>
              </a:extLst>
            </p:cNvPr>
            <p:cNvSpPr/>
            <p:nvPr/>
          </p:nvSpPr>
          <p:spPr>
            <a:xfrm>
              <a:off x="119357" y="4548227"/>
              <a:ext cx="849908" cy="530435"/>
            </a:xfrm>
            <a:prstGeom prst="rect">
              <a:avLst/>
            </a:prstGeom>
          </p:spPr>
          <p:txBody>
            <a:bodyPr vert="horz" wrap="square" anchor="ctr">
              <a:noAutofit/>
            </a:bodyPr>
            <a:lstStyle/>
            <a:p>
              <a:pPr lvl="0" algn="r"/>
              <a:r>
                <a:rPr lang="en-US" sz="1400" dirty="0">
                  <a:solidFill>
                    <a:srgbClr val="0078D4"/>
                  </a:solidFill>
                  <a:latin typeface="+mj-lt"/>
                </a:rPr>
                <a:t>Partner support</a:t>
              </a:r>
            </a:p>
          </p:txBody>
        </p:sp>
        <p:sp>
          <p:nvSpPr>
            <p:cNvPr id="691" name="Rectangle 690">
              <a:extLst>
                <a:ext uri="{FF2B5EF4-FFF2-40B4-BE49-F238E27FC236}">
                  <a16:creationId xmlns:a16="http://schemas.microsoft.com/office/drawing/2014/main" id="{53DB4ABD-1BFE-443F-8C8B-247B3D5C1205}"/>
                </a:ext>
              </a:extLst>
            </p:cNvPr>
            <p:cNvSpPr/>
            <p:nvPr/>
          </p:nvSpPr>
          <p:spPr>
            <a:xfrm>
              <a:off x="4601097" y="5709241"/>
              <a:ext cx="2485056" cy="302132"/>
            </a:xfrm>
            <a:prstGeom prst="rect">
              <a:avLst/>
            </a:prstGeom>
          </p:spPr>
          <p:txBody>
            <a:bodyPr vert="horz" wrap="square" anchor="ctr">
              <a:noAutofit/>
            </a:bodyPr>
            <a:lstStyle/>
            <a:p>
              <a:pPr lvl="0"/>
              <a:r>
                <a:rPr lang="en-US" sz="1400" dirty="0">
                  <a:solidFill>
                    <a:srgbClr val="0078D4"/>
                  </a:solidFill>
                  <a:latin typeface="+mj-lt"/>
                </a:rPr>
                <a:t>Discovery and assessment</a:t>
              </a:r>
            </a:p>
          </p:txBody>
        </p:sp>
        <p:grpSp>
          <p:nvGrpSpPr>
            <p:cNvPr id="692" name="Group 691">
              <a:extLst>
                <a:ext uri="{FF2B5EF4-FFF2-40B4-BE49-F238E27FC236}">
                  <a16:creationId xmlns:a16="http://schemas.microsoft.com/office/drawing/2014/main" id="{C2F0D470-7D8F-4603-A724-82B462F3FC67}"/>
                </a:ext>
              </a:extLst>
            </p:cNvPr>
            <p:cNvGrpSpPr/>
            <p:nvPr/>
          </p:nvGrpSpPr>
          <p:grpSpPr>
            <a:xfrm rot="16200000" flipV="1">
              <a:off x="4342297" y="5668998"/>
              <a:ext cx="197618" cy="364288"/>
              <a:chOff x="559625" y="2541842"/>
              <a:chExt cx="197618" cy="364288"/>
            </a:xfrm>
          </p:grpSpPr>
          <p:sp>
            <p:nvSpPr>
              <p:cNvPr id="693" name="Diamond 692">
                <a:extLst>
                  <a:ext uri="{FF2B5EF4-FFF2-40B4-BE49-F238E27FC236}">
                    <a16:creationId xmlns:a16="http://schemas.microsoft.com/office/drawing/2014/main" id="{459B27F9-C80E-45F0-AE6E-B9F5A45979F9}"/>
                  </a:ext>
                </a:extLst>
              </p:cNvPr>
              <p:cNvSpPr/>
              <p:nvPr/>
            </p:nvSpPr>
            <p:spPr>
              <a:xfrm>
                <a:off x="559625" y="2541842"/>
                <a:ext cx="197618" cy="183974"/>
              </a:xfrm>
              <a:prstGeom prst="diamond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2000">
                  <a:solidFill>
                    <a:schemeClr val="accent3"/>
                  </a:solidFill>
                  <a:latin typeface="+mj-lt"/>
                </a:endParaRPr>
              </a:p>
            </p:txBody>
          </p:sp>
          <p:cxnSp>
            <p:nvCxnSpPr>
              <p:cNvPr id="694" name="Straight Connector 693">
                <a:extLst>
                  <a:ext uri="{FF2B5EF4-FFF2-40B4-BE49-F238E27FC236}">
                    <a16:creationId xmlns:a16="http://schemas.microsoft.com/office/drawing/2014/main" id="{B9C7C96F-51D5-45B8-93B1-64488BA658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34" y="2694682"/>
                <a:ext cx="0" cy="211448"/>
              </a:xfrm>
              <a:prstGeom prst="line">
                <a:avLst/>
              </a:prstGeom>
              <a:ln w="19050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5" name="Rectangle 694">
              <a:extLst>
                <a:ext uri="{FF2B5EF4-FFF2-40B4-BE49-F238E27FC236}">
                  <a16:creationId xmlns:a16="http://schemas.microsoft.com/office/drawing/2014/main" id="{187A1756-A6CE-4D55-B8D9-ED299D986FBD}"/>
                </a:ext>
              </a:extLst>
            </p:cNvPr>
            <p:cNvSpPr/>
            <p:nvPr/>
          </p:nvSpPr>
          <p:spPr>
            <a:xfrm>
              <a:off x="2262907" y="3752127"/>
              <a:ext cx="1768705" cy="302132"/>
            </a:xfrm>
            <a:prstGeom prst="rect">
              <a:avLst/>
            </a:prstGeom>
          </p:spPr>
          <p:txBody>
            <a:bodyPr vert="horz" wrap="square" anchor="ctr">
              <a:noAutofit/>
            </a:bodyPr>
            <a:lstStyle/>
            <a:p>
              <a:pPr lvl="0"/>
              <a:r>
                <a:rPr lang="en-US" sz="1400" dirty="0">
                  <a:solidFill>
                    <a:srgbClr val="0078D4"/>
                  </a:solidFill>
                  <a:latin typeface="+mj-lt"/>
                </a:rPr>
                <a:t>TCO/</a:t>
              </a:r>
              <a:br>
                <a:rPr lang="en-US" sz="1400" dirty="0">
                  <a:solidFill>
                    <a:srgbClr val="0078D4"/>
                  </a:solidFill>
                  <a:latin typeface="+mj-lt"/>
                </a:rPr>
              </a:br>
              <a:r>
                <a:rPr lang="en-US" sz="1400" dirty="0">
                  <a:solidFill>
                    <a:srgbClr val="0078D4"/>
                  </a:solidFill>
                  <a:latin typeface="+mj-lt"/>
                </a:rPr>
                <a:t>business case</a:t>
              </a:r>
            </a:p>
          </p:txBody>
        </p:sp>
        <p:grpSp>
          <p:nvGrpSpPr>
            <p:cNvPr id="696" name="Group 695">
              <a:extLst>
                <a:ext uri="{FF2B5EF4-FFF2-40B4-BE49-F238E27FC236}">
                  <a16:creationId xmlns:a16="http://schemas.microsoft.com/office/drawing/2014/main" id="{C3DD1236-46E0-4116-9EFC-E6A81D8702C5}"/>
                </a:ext>
              </a:extLst>
            </p:cNvPr>
            <p:cNvGrpSpPr/>
            <p:nvPr/>
          </p:nvGrpSpPr>
          <p:grpSpPr>
            <a:xfrm rot="16200000">
              <a:off x="3140532" y="1604370"/>
              <a:ext cx="197618" cy="453304"/>
              <a:chOff x="559625" y="2541842"/>
              <a:chExt cx="197618" cy="453304"/>
            </a:xfrm>
            <a:solidFill>
              <a:schemeClr val="accent3"/>
            </a:solidFill>
          </p:grpSpPr>
          <p:sp>
            <p:nvSpPr>
              <p:cNvPr id="697" name="Diamond 696">
                <a:extLst>
                  <a:ext uri="{FF2B5EF4-FFF2-40B4-BE49-F238E27FC236}">
                    <a16:creationId xmlns:a16="http://schemas.microsoft.com/office/drawing/2014/main" id="{7CF4E6B3-0CF7-40D9-A020-C9B6933C4D1E}"/>
                  </a:ext>
                </a:extLst>
              </p:cNvPr>
              <p:cNvSpPr/>
              <p:nvPr/>
            </p:nvSpPr>
            <p:spPr>
              <a:xfrm>
                <a:off x="559625" y="2541842"/>
                <a:ext cx="197618" cy="183974"/>
              </a:xfrm>
              <a:prstGeom prst="diamond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2000">
                  <a:solidFill>
                    <a:schemeClr val="accent3"/>
                  </a:solidFill>
                  <a:latin typeface="+mj-lt"/>
                </a:endParaRPr>
              </a:p>
            </p:txBody>
          </p:sp>
          <p:cxnSp>
            <p:nvCxnSpPr>
              <p:cNvPr id="698" name="Straight Connector 697">
                <a:extLst>
                  <a:ext uri="{FF2B5EF4-FFF2-40B4-BE49-F238E27FC236}">
                    <a16:creationId xmlns:a16="http://schemas.microsoft.com/office/drawing/2014/main" id="{01DA950E-9E3E-4B97-9C22-ED60DDCC8F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34" y="2694682"/>
                <a:ext cx="3076" cy="300464"/>
              </a:xfrm>
              <a:prstGeom prst="line">
                <a:avLst/>
              </a:prstGeom>
              <a:grpFill/>
              <a:ln w="19050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9" name="Rectangle 698">
              <a:extLst>
                <a:ext uri="{FF2B5EF4-FFF2-40B4-BE49-F238E27FC236}">
                  <a16:creationId xmlns:a16="http://schemas.microsoft.com/office/drawing/2014/main" id="{9E4D39A3-1BFB-422C-A5FA-DEEFBD1FD530}"/>
                </a:ext>
              </a:extLst>
            </p:cNvPr>
            <p:cNvSpPr/>
            <p:nvPr/>
          </p:nvSpPr>
          <p:spPr>
            <a:xfrm>
              <a:off x="1870763" y="1569411"/>
              <a:ext cx="113608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en-US" sz="1400" dirty="0">
                  <a:solidFill>
                    <a:srgbClr val="0078D4"/>
                  </a:solidFill>
                  <a:latin typeface="Segoe UI Semibold"/>
                </a:rPr>
                <a:t>Migration plan</a:t>
              </a:r>
            </a:p>
          </p:txBody>
        </p:sp>
        <p:grpSp>
          <p:nvGrpSpPr>
            <p:cNvPr id="700" name="Group 699">
              <a:extLst>
                <a:ext uri="{FF2B5EF4-FFF2-40B4-BE49-F238E27FC236}">
                  <a16:creationId xmlns:a16="http://schemas.microsoft.com/office/drawing/2014/main" id="{93D44443-FCE6-4610-92E9-52F83E61ACCA}"/>
                </a:ext>
              </a:extLst>
            </p:cNvPr>
            <p:cNvGrpSpPr/>
            <p:nvPr/>
          </p:nvGrpSpPr>
          <p:grpSpPr>
            <a:xfrm rot="5400000" flipH="1">
              <a:off x="6462852" y="1604370"/>
              <a:ext cx="197618" cy="453304"/>
              <a:chOff x="559625" y="2541842"/>
              <a:chExt cx="197618" cy="453304"/>
            </a:xfrm>
            <a:solidFill>
              <a:srgbClr val="00BEDE"/>
            </a:solidFill>
          </p:grpSpPr>
          <p:sp>
            <p:nvSpPr>
              <p:cNvPr id="701" name="Diamond 700">
                <a:extLst>
                  <a:ext uri="{FF2B5EF4-FFF2-40B4-BE49-F238E27FC236}">
                    <a16:creationId xmlns:a16="http://schemas.microsoft.com/office/drawing/2014/main" id="{8F8917B3-A3E3-4980-95E3-FD46027BF199}"/>
                  </a:ext>
                </a:extLst>
              </p:cNvPr>
              <p:cNvSpPr/>
              <p:nvPr/>
            </p:nvSpPr>
            <p:spPr>
              <a:xfrm>
                <a:off x="559625" y="2541842"/>
                <a:ext cx="197618" cy="183974"/>
              </a:xfrm>
              <a:prstGeom prst="diamond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2000">
                  <a:solidFill>
                    <a:schemeClr val="accent3"/>
                  </a:solidFill>
                  <a:latin typeface="+mj-lt"/>
                </a:endParaRPr>
              </a:p>
            </p:txBody>
          </p:sp>
          <p:cxnSp>
            <p:nvCxnSpPr>
              <p:cNvPr id="702" name="Straight Connector 701">
                <a:extLst>
                  <a:ext uri="{FF2B5EF4-FFF2-40B4-BE49-F238E27FC236}">
                    <a16:creationId xmlns:a16="http://schemas.microsoft.com/office/drawing/2014/main" id="{936CBD5B-6A9A-4D64-B667-B247C5E1D8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34" y="2694682"/>
                <a:ext cx="3076" cy="300464"/>
              </a:xfrm>
              <a:prstGeom prst="line">
                <a:avLst/>
              </a:prstGeom>
              <a:grpFill/>
              <a:ln w="19050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4" name="Rectangle 703">
              <a:extLst>
                <a:ext uri="{FF2B5EF4-FFF2-40B4-BE49-F238E27FC236}">
                  <a16:creationId xmlns:a16="http://schemas.microsoft.com/office/drawing/2014/main" id="{AFD143F8-8A0E-475E-ABC7-D19C1B4D724E}"/>
                </a:ext>
              </a:extLst>
            </p:cNvPr>
            <p:cNvSpPr/>
            <p:nvPr/>
          </p:nvSpPr>
          <p:spPr>
            <a:xfrm>
              <a:off x="6828843" y="1569411"/>
              <a:ext cx="113608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400" dirty="0">
                  <a:solidFill>
                    <a:srgbClr val="0078D4"/>
                  </a:solidFill>
                  <a:latin typeface="Segoe UI Semibold"/>
                </a:rPr>
                <a:t>Technical skilling</a:t>
              </a:r>
            </a:p>
          </p:txBody>
        </p:sp>
        <p:sp>
          <p:nvSpPr>
            <p:cNvPr id="716" name="Rectangle 715">
              <a:extLst>
                <a:ext uri="{FF2B5EF4-FFF2-40B4-BE49-F238E27FC236}">
                  <a16:creationId xmlns:a16="http://schemas.microsoft.com/office/drawing/2014/main" id="{98CF7545-E5DC-41FE-97E4-DBB3705C5C78}"/>
                </a:ext>
              </a:extLst>
            </p:cNvPr>
            <p:cNvSpPr/>
            <p:nvPr/>
          </p:nvSpPr>
          <p:spPr>
            <a:xfrm>
              <a:off x="6563886" y="3578982"/>
              <a:ext cx="136408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400" dirty="0">
                  <a:solidFill>
                    <a:srgbClr val="0078D4"/>
                  </a:solidFill>
                  <a:latin typeface="+mj-lt"/>
                </a:rPr>
                <a:t>Migration execution</a:t>
              </a:r>
            </a:p>
          </p:txBody>
        </p:sp>
        <p:grpSp>
          <p:nvGrpSpPr>
            <p:cNvPr id="717" name="Group 716">
              <a:extLst>
                <a:ext uri="{FF2B5EF4-FFF2-40B4-BE49-F238E27FC236}">
                  <a16:creationId xmlns:a16="http://schemas.microsoft.com/office/drawing/2014/main" id="{15F747A0-7C55-4C80-B8D9-2B5A1F7BFA95}"/>
                </a:ext>
              </a:extLst>
            </p:cNvPr>
            <p:cNvGrpSpPr/>
            <p:nvPr/>
          </p:nvGrpSpPr>
          <p:grpSpPr>
            <a:xfrm>
              <a:off x="7145916" y="4162457"/>
              <a:ext cx="197618" cy="453304"/>
              <a:chOff x="559625" y="2541842"/>
              <a:chExt cx="197618" cy="45330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718" name="Diamond 717">
                <a:extLst>
                  <a:ext uri="{FF2B5EF4-FFF2-40B4-BE49-F238E27FC236}">
                    <a16:creationId xmlns:a16="http://schemas.microsoft.com/office/drawing/2014/main" id="{18406F18-9EB6-4FFC-A896-4C307200A5A6}"/>
                  </a:ext>
                </a:extLst>
              </p:cNvPr>
              <p:cNvSpPr/>
              <p:nvPr/>
            </p:nvSpPr>
            <p:spPr>
              <a:xfrm>
                <a:off x="559625" y="2541842"/>
                <a:ext cx="197618" cy="183974"/>
              </a:xfrm>
              <a:prstGeom prst="diamond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2000">
                  <a:solidFill>
                    <a:schemeClr val="accent3"/>
                  </a:solidFill>
                  <a:latin typeface="+mj-lt"/>
                </a:endParaRPr>
              </a:p>
            </p:txBody>
          </p:sp>
          <p:cxnSp>
            <p:nvCxnSpPr>
              <p:cNvPr id="719" name="Straight Connector 718">
                <a:extLst>
                  <a:ext uri="{FF2B5EF4-FFF2-40B4-BE49-F238E27FC236}">
                    <a16:creationId xmlns:a16="http://schemas.microsoft.com/office/drawing/2014/main" id="{EDCF10A8-9CD3-4300-8862-32BE991774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8825" y="2694682"/>
                <a:ext cx="3076" cy="300464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2" name="Rectangle 721">
              <a:extLst>
                <a:ext uri="{FF2B5EF4-FFF2-40B4-BE49-F238E27FC236}">
                  <a16:creationId xmlns:a16="http://schemas.microsoft.com/office/drawing/2014/main" id="{EB4C245D-82D9-4CC0-B1EE-57BA543B870B}"/>
                </a:ext>
              </a:extLst>
            </p:cNvPr>
            <p:cNvSpPr/>
            <p:nvPr/>
          </p:nvSpPr>
          <p:spPr>
            <a:xfrm>
              <a:off x="8096742" y="1221852"/>
              <a:ext cx="25981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400" dirty="0">
                  <a:solidFill>
                    <a:srgbClr val="0078D4"/>
                  </a:solidFill>
                  <a:latin typeface="+mj-lt"/>
                </a:rPr>
                <a:t>Security and compliance</a:t>
              </a:r>
            </a:p>
          </p:txBody>
        </p:sp>
        <p:grpSp>
          <p:nvGrpSpPr>
            <p:cNvPr id="723" name="Group 722">
              <a:extLst>
                <a:ext uri="{FF2B5EF4-FFF2-40B4-BE49-F238E27FC236}">
                  <a16:creationId xmlns:a16="http://schemas.microsoft.com/office/drawing/2014/main" id="{CF3F6B04-A377-4765-9EE3-A702B4550389}"/>
                </a:ext>
              </a:extLst>
            </p:cNvPr>
            <p:cNvGrpSpPr/>
            <p:nvPr/>
          </p:nvGrpSpPr>
          <p:grpSpPr>
            <a:xfrm>
              <a:off x="9046082" y="1571424"/>
              <a:ext cx="197618" cy="453304"/>
              <a:chOff x="559625" y="2541842"/>
              <a:chExt cx="197618" cy="453304"/>
            </a:xfrm>
          </p:grpSpPr>
          <p:sp>
            <p:nvSpPr>
              <p:cNvPr id="724" name="Diamond 723">
                <a:extLst>
                  <a:ext uri="{FF2B5EF4-FFF2-40B4-BE49-F238E27FC236}">
                    <a16:creationId xmlns:a16="http://schemas.microsoft.com/office/drawing/2014/main" id="{CDABE6F7-2C88-452E-B783-FBEE1672E7A4}"/>
                  </a:ext>
                </a:extLst>
              </p:cNvPr>
              <p:cNvSpPr/>
              <p:nvPr/>
            </p:nvSpPr>
            <p:spPr>
              <a:xfrm>
                <a:off x="559625" y="2541842"/>
                <a:ext cx="197618" cy="183974"/>
              </a:xfrm>
              <a:prstGeom prst="diamond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2000">
                  <a:solidFill>
                    <a:schemeClr val="accent3"/>
                  </a:solidFill>
                  <a:latin typeface="+mj-lt"/>
                </a:endParaRPr>
              </a:p>
            </p:txBody>
          </p:sp>
          <p:cxnSp>
            <p:nvCxnSpPr>
              <p:cNvPr id="725" name="Straight Connector 724">
                <a:extLst>
                  <a:ext uri="{FF2B5EF4-FFF2-40B4-BE49-F238E27FC236}">
                    <a16:creationId xmlns:a16="http://schemas.microsoft.com/office/drawing/2014/main" id="{1ABF3A2F-A8A9-4A41-B007-E6A7BA6F68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8825" y="2694682"/>
                <a:ext cx="3076" cy="300464"/>
              </a:xfrm>
              <a:prstGeom prst="line">
                <a:avLst/>
              </a:prstGeom>
              <a:ln w="19050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6" name="Group 725">
              <a:extLst>
                <a:ext uri="{FF2B5EF4-FFF2-40B4-BE49-F238E27FC236}">
                  <a16:creationId xmlns:a16="http://schemas.microsoft.com/office/drawing/2014/main" id="{E4660DB1-B0F7-42B3-B1D1-978D14D851A5}"/>
                </a:ext>
              </a:extLst>
            </p:cNvPr>
            <p:cNvGrpSpPr/>
            <p:nvPr/>
          </p:nvGrpSpPr>
          <p:grpSpPr>
            <a:xfrm rot="16200000">
              <a:off x="9986259" y="3695359"/>
              <a:ext cx="197618" cy="453304"/>
              <a:chOff x="559625" y="2541842"/>
              <a:chExt cx="197618" cy="453304"/>
            </a:xfrm>
          </p:grpSpPr>
          <p:sp>
            <p:nvSpPr>
              <p:cNvPr id="727" name="Diamond 726">
                <a:extLst>
                  <a:ext uri="{FF2B5EF4-FFF2-40B4-BE49-F238E27FC236}">
                    <a16:creationId xmlns:a16="http://schemas.microsoft.com/office/drawing/2014/main" id="{4A670FFC-E354-41AA-95E9-67316F567253}"/>
                  </a:ext>
                </a:extLst>
              </p:cNvPr>
              <p:cNvSpPr/>
              <p:nvPr/>
            </p:nvSpPr>
            <p:spPr>
              <a:xfrm>
                <a:off x="559625" y="2541842"/>
                <a:ext cx="197618" cy="183974"/>
              </a:xfrm>
              <a:prstGeom prst="diamond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2000">
                  <a:solidFill>
                    <a:schemeClr val="accent3"/>
                  </a:solidFill>
                  <a:latin typeface="+mj-lt"/>
                </a:endParaRPr>
              </a:p>
            </p:txBody>
          </p:sp>
          <p:cxnSp>
            <p:nvCxnSpPr>
              <p:cNvPr id="728" name="Straight Connector 727">
                <a:extLst>
                  <a:ext uri="{FF2B5EF4-FFF2-40B4-BE49-F238E27FC236}">
                    <a16:creationId xmlns:a16="http://schemas.microsoft.com/office/drawing/2014/main" id="{35A83658-0737-4160-83F0-9F7B86DAF4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34" y="2694682"/>
                <a:ext cx="3076" cy="300464"/>
              </a:xfrm>
              <a:prstGeom prst="line">
                <a:avLst/>
              </a:prstGeom>
              <a:ln w="19050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9" name="Rectangle 728">
              <a:extLst>
                <a:ext uri="{FF2B5EF4-FFF2-40B4-BE49-F238E27FC236}">
                  <a16:creationId xmlns:a16="http://schemas.microsoft.com/office/drawing/2014/main" id="{1929A828-F719-4A30-89D9-5C4D0D6DDD70}"/>
                </a:ext>
              </a:extLst>
            </p:cNvPr>
            <p:cNvSpPr/>
            <p:nvPr/>
          </p:nvSpPr>
          <p:spPr>
            <a:xfrm>
              <a:off x="9096834" y="4091918"/>
              <a:ext cx="1064654" cy="530435"/>
            </a:xfrm>
            <a:prstGeom prst="rect">
              <a:avLst/>
            </a:prstGeom>
          </p:spPr>
          <p:txBody>
            <a:bodyPr vert="horz" wrap="square" anchor="ctr">
              <a:noAutofit/>
            </a:bodyPr>
            <a:lstStyle/>
            <a:p>
              <a:pPr lvl="0" algn="r"/>
              <a:r>
                <a:rPr lang="en-US" sz="1400" dirty="0">
                  <a:solidFill>
                    <a:srgbClr val="0078D4"/>
                  </a:solidFill>
                  <a:latin typeface="+mj-lt"/>
                </a:rPr>
                <a:t>Cloud operations</a:t>
              </a:r>
            </a:p>
          </p:txBody>
        </p:sp>
        <p:grpSp>
          <p:nvGrpSpPr>
            <p:cNvPr id="730" name="Group 729">
              <a:extLst>
                <a:ext uri="{FF2B5EF4-FFF2-40B4-BE49-F238E27FC236}">
                  <a16:creationId xmlns:a16="http://schemas.microsoft.com/office/drawing/2014/main" id="{2A55A2EE-CBA0-4FD0-933D-2661BDF81AE3}"/>
                </a:ext>
              </a:extLst>
            </p:cNvPr>
            <p:cNvGrpSpPr/>
            <p:nvPr/>
          </p:nvGrpSpPr>
          <p:grpSpPr>
            <a:xfrm rot="16200000">
              <a:off x="5213632" y="3691005"/>
              <a:ext cx="197618" cy="462013"/>
              <a:chOff x="559625" y="2533133"/>
              <a:chExt cx="197618" cy="462013"/>
            </a:xfrm>
            <a:solidFill>
              <a:schemeClr val="accent3">
                <a:lumMod val="50000"/>
              </a:schemeClr>
            </a:solidFill>
          </p:grpSpPr>
          <p:sp>
            <p:nvSpPr>
              <p:cNvPr id="731" name="Diamond 730">
                <a:extLst>
                  <a:ext uri="{FF2B5EF4-FFF2-40B4-BE49-F238E27FC236}">
                    <a16:creationId xmlns:a16="http://schemas.microsoft.com/office/drawing/2014/main" id="{C6603EBA-3973-49BB-87E1-FF19BADB4128}"/>
                  </a:ext>
                </a:extLst>
              </p:cNvPr>
              <p:cNvSpPr/>
              <p:nvPr/>
            </p:nvSpPr>
            <p:spPr>
              <a:xfrm>
                <a:off x="559625" y="2533133"/>
                <a:ext cx="197618" cy="183974"/>
              </a:xfrm>
              <a:prstGeom prst="diamond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2000">
                  <a:solidFill>
                    <a:schemeClr val="accent3"/>
                  </a:solidFill>
                  <a:latin typeface="+mj-lt"/>
                </a:endParaRPr>
              </a:p>
            </p:txBody>
          </p:sp>
          <p:cxnSp>
            <p:nvCxnSpPr>
              <p:cNvPr id="732" name="Straight Connector 731">
                <a:extLst>
                  <a:ext uri="{FF2B5EF4-FFF2-40B4-BE49-F238E27FC236}">
                    <a16:creationId xmlns:a16="http://schemas.microsoft.com/office/drawing/2014/main" id="{81B7819E-C168-49FF-BBA2-0DF82FDDC0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34" y="2694682"/>
                <a:ext cx="3076" cy="300464"/>
              </a:xfrm>
              <a:prstGeom prst="line">
                <a:avLst/>
              </a:prstGeom>
              <a:grpFill/>
              <a:ln w="19050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3" name="Rectangle 732">
              <a:extLst>
                <a:ext uri="{FF2B5EF4-FFF2-40B4-BE49-F238E27FC236}">
                  <a16:creationId xmlns:a16="http://schemas.microsoft.com/office/drawing/2014/main" id="{6E7A410C-861F-4087-8B97-58822C15268A}"/>
                </a:ext>
              </a:extLst>
            </p:cNvPr>
            <p:cNvSpPr/>
            <p:nvPr/>
          </p:nvSpPr>
          <p:spPr>
            <a:xfrm>
              <a:off x="4242453" y="3642573"/>
              <a:ext cx="849908" cy="530435"/>
            </a:xfrm>
            <a:prstGeom prst="rect">
              <a:avLst/>
            </a:prstGeom>
          </p:spPr>
          <p:txBody>
            <a:bodyPr vert="horz" wrap="square" anchor="ctr">
              <a:noAutofit/>
            </a:bodyPr>
            <a:lstStyle/>
            <a:p>
              <a:pPr lvl="0" algn="r"/>
              <a:r>
                <a:rPr lang="en-US" sz="1400" dirty="0">
                  <a:solidFill>
                    <a:srgbClr val="0078D4"/>
                  </a:solidFill>
                  <a:latin typeface="+mj-lt"/>
                </a:rPr>
                <a:t>Landing zone</a:t>
              </a: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A737712-9C16-4956-AC47-9A2A2D0FAD31}"/>
                </a:ext>
              </a:extLst>
            </p:cNvPr>
            <p:cNvSpPr/>
            <p:nvPr/>
          </p:nvSpPr>
          <p:spPr>
            <a:xfrm rot="10800000" flipV="1">
              <a:off x="3463605" y="5514981"/>
              <a:ext cx="790344" cy="772722"/>
            </a:xfrm>
            <a:custGeom>
              <a:avLst/>
              <a:gdLst>
                <a:gd name="connsiteX0" fmla="*/ 632947 w 875635"/>
                <a:gd name="connsiteY0" fmla="*/ 906431 h 906431"/>
                <a:gd name="connsiteX1" fmla="*/ 389660 w 875635"/>
                <a:gd name="connsiteY1" fmla="*/ 906431 h 906431"/>
                <a:gd name="connsiteX2" fmla="*/ 0 w 875635"/>
                <a:gd name="connsiteY2" fmla="*/ 516771 h 906431"/>
                <a:gd name="connsiteX3" fmla="*/ 2 w 875635"/>
                <a:gd name="connsiteY3" fmla="*/ 516771 h 906431"/>
                <a:gd name="connsiteX4" fmla="*/ 3684 w 875635"/>
                <a:gd name="connsiteY4" fmla="*/ 498528 h 906431"/>
                <a:gd name="connsiteX5" fmla="*/ 2 w 875635"/>
                <a:gd name="connsiteY5" fmla="*/ 480288 h 906431"/>
                <a:gd name="connsiteX6" fmla="*/ 2 w 875635"/>
                <a:gd name="connsiteY6" fmla="*/ 242688 h 906431"/>
                <a:gd name="connsiteX7" fmla="*/ 779321 w 875635"/>
                <a:gd name="connsiteY7" fmla="*/ 0 h 906431"/>
                <a:gd name="connsiteX8" fmla="*/ 779321 w 875635"/>
                <a:gd name="connsiteY8" fmla="*/ 127111 h 906431"/>
                <a:gd name="connsiteX9" fmla="*/ 875635 w 875635"/>
                <a:gd name="connsiteY9" fmla="*/ 127111 h 906431"/>
                <a:gd name="connsiteX10" fmla="*/ 632947 w 875635"/>
                <a:gd name="connsiteY10" fmla="*/ 906431 h 906431"/>
                <a:gd name="connsiteX0" fmla="*/ 738884 w 875635"/>
                <a:gd name="connsiteY0" fmla="*/ 906431 h 906431"/>
                <a:gd name="connsiteX1" fmla="*/ 389660 w 875635"/>
                <a:gd name="connsiteY1" fmla="*/ 906431 h 906431"/>
                <a:gd name="connsiteX2" fmla="*/ 0 w 875635"/>
                <a:gd name="connsiteY2" fmla="*/ 516771 h 906431"/>
                <a:gd name="connsiteX3" fmla="*/ 2 w 875635"/>
                <a:gd name="connsiteY3" fmla="*/ 516771 h 906431"/>
                <a:gd name="connsiteX4" fmla="*/ 3684 w 875635"/>
                <a:gd name="connsiteY4" fmla="*/ 498528 h 906431"/>
                <a:gd name="connsiteX5" fmla="*/ 2 w 875635"/>
                <a:gd name="connsiteY5" fmla="*/ 480288 h 906431"/>
                <a:gd name="connsiteX6" fmla="*/ 2 w 875635"/>
                <a:gd name="connsiteY6" fmla="*/ 242688 h 906431"/>
                <a:gd name="connsiteX7" fmla="*/ 779321 w 875635"/>
                <a:gd name="connsiteY7" fmla="*/ 0 h 906431"/>
                <a:gd name="connsiteX8" fmla="*/ 779321 w 875635"/>
                <a:gd name="connsiteY8" fmla="*/ 127111 h 906431"/>
                <a:gd name="connsiteX9" fmla="*/ 875635 w 875635"/>
                <a:gd name="connsiteY9" fmla="*/ 127111 h 906431"/>
                <a:gd name="connsiteX10" fmla="*/ 738884 w 875635"/>
                <a:gd name="connsiteY10" fmla="*/ 906431 h 906431"/>
                <a:gd name="connsiteX0" fmla="*/ 738884 w 779321"/>
                <a:gd name="connsiteY0" fmla="*/ 906431 h 906431"/>
                <a:gd name="connsiteX1" fmla="*/ 389660 w 779321"/>
                <a:gd name="connsiteY1" fmla="*/ 906431 h 906431"/>
                <a:gd name="connsiteX2" fmla="*/ 0 w 779321"/>
                <a:gd name="connsiteY2" fmla="*/ 516771 h 906431"/>
                <a:gd name="connsiteX3" fmla="*/ 2 w 779321"/>
                <a:gd name="connsiteY3" fmla="*/ 516771 h 906431"/>
                <a:gd name="connsiteX4" fmla="*/ 3684 w 779321"/>
                <a:gd name="connsiteY4" fmla="*/ 498528 h 906431"/>
                <a:gd name="connsiteX5" fmla="*/ 2 w 779321"/>
                <a:gd name="connsiteY5" fmla="*/ 480288 h 906431"/>
                <a:gd name="connsiteX6" fmla="*/ 2 w 779321"/>
                <a:gd name="connsiteY6" fmla="*/ 242688 h 906431"/>
                <a:gd name="connsiteX7" fmla="*/ 779321 w 779321"/>
                <a:gd name="connsiteY7" fmla="*/ 0 h 906431"/>
                <a:gd name="connsiteX8" fmla="*/ 779321 w 779321"/>
                <a:gd name="connsiteY8" fmla="*/ 127111 h 906431"/>
                <a:gd name="connsiteX9" fmla="*/ 738884 w 779321"/>
                <a:gd name="connsiteY9" fmla="*/ 906431 h 906431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115577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37518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20791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57019"/>
                <a:gd name="connsiteY0" fmla="*/ 779320 h 779320"/>
                <a:gd name="connsiteX1" fmla="*/ 389660 w 757019"/>
                <a:gd name="connsiteY1" fmla="*/ 779320 h 779320"/>
                <a:gd name="connsiteX2" fmla="*/ 0 w 757019"/>
                <a:gd name="connsiteY2" fmla="*/ 389660 h 779320"/>
                <a:gd name="connsiteX3" fmla="*/ 2 w 757019"/>
                <a:gd name="connsiteY3" fmla="*/ 389660 h 779320"/>
                <a:gd name="connsiteX4" fmla="*/ 3684 w 757019"/>
                <a:gd name="connsiteY4" fmla="*/ 371417 h 779320"/>
                <a:gd name="connsiteX5" fmla="*/ 2 w 757019"/>
                <a:gd name="connsiteY5" fmla="*/ 353177 h 779320"/>
                <a:gd name="connsiteX6" fmla="*/ 2 w 757019"/>
                <a:gd name="connsiteY6" fmla="*/ 20791 h 779320"/>
                <a:gd name="connsiteX7" fmla="*/ 757019 w 757019"/>
                <a:gd name="connsiteY7" fmla="*/ 0 h 779320"/>
                <a:gd name="connsiteX8" fmla="*/ 738884 w 757019"/>
                <a:gd name="connsiteY8" fmla="*/ 779320 h 779320"/>
                <a:gd name="connsiteX0" fmla="*/ 738884 w 751443"/>
                <a:gd name="connsiteY0" fmla="*/ 779320 h 779320"/>
                <a:gd name="connsiteX1" fmla="*/ 389660 w 751443"/>
                <a:gd name="connsiteY1" fmla="*/ 779320 h 779320"/>
                <a:gd name="connsiteX2" fmla="*/ 0 w 751443"/>
                <a:gd name="connsiteY2" fmla="*/ 389660 h 779320"/>
                <a:gd name="connsiteX3" fmla="*/ 2 w 751443"/>
                <a:gd name="connsiteY3" fmla="*/ 389660 h 779320"/>
                <a:gd name="connsiteX4" fmla="*/ 3684 w 751443"/>
                <a:gd name="connsiteY4" fmla="*/ 371417 h 779320"/>
                <a:gd name="connsiteX5" fmla="*/ 2 w 751443"/>
                <a:gd name="connsiteY5" fmla="*/ 353177 h 779320"/>
                <a:gd name="connsiteX6" fmla="*/ 2 w 751443"/>
                <a:gd name="connsiteY6" fmla="*/ 20791 h 779320"/>
                <a:gd name="connsiteX7" fmla="*/ 751443 w 751443"/>
                <a:gd name="connsiteY7" fmla="*/ 0 h 779320"/>
                <a:gd name="connsiteX8" fmla="*/ 738884 w 751443"/>
                <a:gd name="connsiteY8" fmla="*/ 779320 h 779320"/>
                <a:gd name="connsiteX0" fmla="*/ 738884 w 745974"/>
                <a:gd name="connsiteY0" fmla="*/ 768169 h 768169"/>
                <a:gd name="connsiteX1" fmla="*/ 389660 w 745974"/>
                <a:gd name="connsiteY1" fmla="*/ 768169 h 768169"/>
                <a:gd name="connsiteX2" fmla="*/ 0 w 745974"/>
                <a:gd name="connsiteY2" fmla="*/ 378509 h 768169"/>
                <a:gd name="connsiteX3" fmla="*/ 2 w 745974"/>
                <a:gd name="connsiteY3" fmla="*/ 378509 h 768169"/>
                <a:gd name="connsiteX4" fmla="*/ 3684 w 745974"/>
                <a:gd name="connsiteY4" fmla="*/ 360266 h 768169"/>
                <a:gd name="connsiteX5" fmla="*/ 2 w 745974"/>
                <a:gd name="connsiteY5" fmla="*/ 342026 h 768169"/>
                <a:gd name="connsiteX6" fmla="*/ 2 w 745974"/>
                <a:gd name="connsiteY6" fmla="*/ 9640 h 768169"/>
                <a:gd name="connsiteX7" fmla="*/ 745974 w 745974"/>
                <a:gd name="connsiteY7" fmla="*/ 0 h 768169"/>
                <a:gd name="connsiteX8" fmla="*/ 738884 w 745974"/>
                <a:gd name="connsiteY8" fmla="*/ 768169 h 768169"/>
                <a:gd name="connsiteX0" fmla="*/ 738884 w 745974"/>
                <a:gd name="connsiteY0" fmla="*/ 769680 h 769680"/>
                <a:gd name="connsiteX1" fmla="*/ 389660 w 745974"/>
                <a:gd name="connsiteY1" fmla="*/ 769680 h 769680"/>
                <a:gd name="connsiteX2" fmla="*/ 0 w 745974"/>
                <a:gd name="connsiteY2" fmla="*/ 380020 h 769680"/>
                <a:gd name="connsiteX3" fmla="*/ 2 w 745974"/>
                <a:gd name="connsiteY3" fmla="*/ 380020 h 769680"/>
                <a:gd name="connsiteX4" fmla="*/ 3684 w 745974"/>
                <a:gd name="connsiteY4" fmla="*/ 361777 h 769680"/>
                <a:gd name="connsiteX5" fmla="*/ 2 w 745974"/>
                <a:gd name="connsiteY5" fmla="*/ 343537 h 769680"/>
                <a:gd name="connsiteX6" fmla="*/ 2 w 745974"/>
                <a:gd name="connsiteY6" fmla="*/ 0 h 769680"/>
                <a:gd name="connsiteX7" fmla="*/ 745974 w 745974"/>
                <a:gd name="connsiteY7" fmla="*/ 1511 h 769680"/>
                <a:gd name="connsiteX8" fmla="*/ 738884 w 745974"/>
                <a:gd name="connsiteY8" fmla="*/ 769680 h 7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974" h="769680">
                  <a:moveTo>
                    <a:pt x="738884" y="769680"/>
                  </a:moveTo>
                  <a:lnTo>
                    <a:pt x="389660" y="769680"/>
                  </a:lnTo>
                  <a:cubicBezTo>
                    <a:pt x="174457" y="769680"/>
                    <a:pt x="0" y="595223"/>
                    <a:pt x="0" y="380020"/>
                  </a:cubicBezTo>
                  <a:lnTo>
                    <a:pt x="2" y="380020"/>
                  </a:lnTo>
                  <a:lnTo>
                    <a:pt x="3684" y="361777"/>
                  </a:lnTo>
                  <a:lnTo>
                    <a:pt x="2" y="343537"/>
                  </a:lnTo>
                  <a:lnTo>
                    <a:pt x="2" y="0"/>
                  </a:lnTo>
                  <a:lnTo>
                    <a:pt x="745974" y="1511"/>
                  </a:lnTo>
                  <a:cubicBezTo>
                    <a:pt x="743611" y="257567"/>
                    <a:pt x="741247" y="513624"/>
                    <a:pt x="738884" y="76968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87" name="Freeform 16">
              <a:extLst>
                <a:ext uri="{FF2B5EF4-FFF2-40B4-BE49-F238E27FC236}">
                  <a16:creationId xmlns:a16="http://schemas.microsoft.com/office/drawing/2014/main" id="{27BAFC92-3540-4344-ADB9-166CAFB09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7767" y="5532907"/>
              <a:ext cx="769114" cy="641234"/>
            </a:xfrm>
            <a:custGeom>
              <a:avLst/>
              <a:gdLst>
                <a:gd name="T0" fmla="*/ 64 w 64"/>
                <a:gd name="T1" fmla="*/ 62 h 62"/>
                <a:gd name="T2" fmla="*/ 64 w 64"/>
                <a:gd name="T3" fmla="*/ 0 h 62"/>
                <a:gd name="T4" fmla="*/ 0 w 64"/>
                <a:gd name="T5" fmla="*/ 0 h 62"/>
                <a:gd name="T6" fmla="*/ 0 w 64"/>
                <a:gd name="T7" fmla="*/ 60 h 62"/>
                <a:gd name="T8" fmla="*/ 0 w 64"/>
                <a:gd name="T9" fmla="*/ 62 h 62"/>
                <a:gd name="T10" fmla="*/ 64 w 64"/>
                <a:gd name="T1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62">
                  <a:moveTo>
                    <a:pt x="64" y="62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1"/>
                    <a:pt x="0" y="62"/>
                  </a:cubicBezTo>
                  <a:lnTo>
                    <a:pt x="64" y="6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Workload owner</a:t>
              </a:r>
              <a:br>
                <a:rPr lang="en-US" sz="950"/>
              </a:br>
              <a:r>
                <a:rPr lang="en-US" sz="950"/>
                <a:t>buy-in or alignment</a:t>
              </a: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D9E11929-F9F4-43FD-A38D-883013AB6343}"/>
                </a:ext>
              </a:extLst>
            </p:cNvPr>
            <p:cNvSpPr/>
            <p:nvPr/>
          </p:nvSpPr>
          <p:spPr>
            <a:xfrm rot="10800000" flipH="1" flipV="1">
              <a:off x="5554699" y="4438330"/>
              <a:ext cx="783276" cy="952893"/>
            </a:xfrm>
            <a:custGeom>
              <a:avLst/>
              <a:gdLst>
                <a:gd name="connsiteX0" fmla="*/ 632947 w 875635"/>
                <a:gd name="connsiteY0" fmla="*/ 906431 h 906431"/>
                <a:gd name="connsiteX1" fmla="*/ 389660 w 875635"/>
                <a:gd name="connsiteY1" fmla="*/ 906431 h 906431"/>
                <a:gd name="connsiteX2" fmla="*/ 0 w 875635"/>
                <a:gd name="connsiteY2" fmla="*/ 516771 h 906431"/>
                <a:gd name="connsiteX3" fmla="*/ 2 w 875635"/>
                <a:gd name="connsiteY3" fmla="*/ 516771 h 906431"/>
                <a:gd name="connsiteX4" fmla="*/ 3684 w 875635"/>
                <a:gd name="connsiteY4" fmla="*/ 498528 h 906431"/>
                <a:gd name="connsiteX5" fmla="*/ 2 w 875635"/>
                <a:gd name="connsiteY5" fmla="*/ 480288 h 906431"/>
                <a:gd name="connsiteX6" fmla="*/ 2 w 875635"/>
                <a:gd name="connsiteY6" fmla="*/ 242688 h 906431"/>
                <a:gd name="connsiteX7" fmla="*/ 779321 w 875635"/>
                <a:gd name="connsiteY7" fmla="*/ 0 h 906431"/>
                <a:gd name="connsiteX8" fmla="*/ 779321 w 875635"/>
                <a:gd name="connsiteY8" fmla="*/ 127111 h 906431"/>
                <a:gd name="connsiteX9" fmla="*/ 875635 w 875635"/>
                <a:gd name="connsiteY9" fmla="*/ 127111 h 906431"/>
                <a:gd name="connsiteX10" fmla="*/ 632947 w 875635"/>
                <a:gd name="connsiteY10" fmla="*/ 906431 h 906431"/>
                <a:gd name="connsiteX0" fmla="*/ 738884 w 875635"/>
                <a:gd name="connsiteY0" fmla="*/ 906431 h 906431"/>
                <a:gd name="connsiteX1" fmla="*/ 389660 w 875635"/>
                <a:gd name="connsiteY1" fmla="*/ 906431 h 906431"/>
                <a:gd name="connsiteX2" fmla="*/ 0 w 875635"/>
                <a:gd name="connsiteY2" fmla="*/ 516771 h 906431"/>
                <a:gd name="connsiteX3" fmla="*/ 2 w 875635"/>
                <a:gd name="connsiteY3" fmla="*/ 516771 h 906431"/>
                <a:gd name="connsiteX4" fmla="*/ 3684 w 875635"/>
                <a:gd name="connsiteY4" fmla="*/ 498528 h 906431"/>
                <a:gd name="connsiteX5" fmla="*/ 2 w 875635"/>
                <a:gd name="connsiteY5" fmla="*/ 480288 h 906431"/>
                <a:gd name="connsiteX6" fmla="*/ 2 w 875635"/>
                <a:gd name="connsiteY6" fmla="*/ 242688 h 906431"/>
                <a:gd name="connsiteX7" fmla="*/ 779321 w 875635"/>
                <a:gd name="connsiteY7" fmla="*/ 0 h 906431"/>
                <a:gd name="connsiteX8" fmla="*/ 779321 w 875635"/>
                <a:gd name="connsiteY8" fmla="*/ 127111 h 906431"/>
                <a:gd name="connsiteX9" fmla="*/ 875635 w 875635"/>
                <a:gd name="connsiteY9" fmla="*/ 127111 h 906431"/>
                <a:gd name="connsiteX10" fmla="*/ 738884 w 875635"/>
                <a:gd name="connsiteY10" fmla="*/ 906431 h 906431"/>
                <a:gd name="connsiteX0" fmla="*/ 738884 w 779321"/>
                <a:gd name="connsiteY0" fmla="*/ 906431 h 906431"/>
                <a:gd name="connsiteX1" fmla="*/ 389660 w 779321"/>
                <a:gd name="connsiteY1" fmla="*/ 906431 h 906431"/>
                <a:gd name="connsiteX2" fmla="*/ 0 w 779321"/>
                <a:gd name="connsiteY2" fmla="*/ 516771 h 906431"/>
                <a:gd name="connsiteX3" fmla="*/ 2 w 779321"/>
                <a:gd name="connsiteY3" fmla="*/ 516771 h 906431"/>
                <a:gd name="connsiteX4" fmla="*/ 3684 w 779321"/>
                <a:gd name="connsiteY4" fmla="*/ 498528 h 906431"/>
                <a:gd name="connsiteX5" fmla="*/ 2 w 779321"/>
                <a:gd name="connsiteY5" fmla="*/ 480288 h 906431"/>
                <a:gd name="connsiteX6" fmla="*/ 2 w 779321"/>
                <a:gd name="connsiteY6" fmla="*/ 242688 h 906431"/>
                <a:gd name="connsiteX7" fmla="*/ 779321 w 779321"/>
                <a:gd name="connsiteY7" fmla="*/ 0 h 906431"/>
                <a:gd name="connsiteX8" fmla="*/ 779321 w 779321"/>
                <a:gd name="connsiteY8" fmla="*/ 127111 h 906431"/>
                <a:gd name="connsiteX9" fmla="*/ 738884 w 779321"/>
                <a:gd name="connsiteY9" fmla="*/ 906431 h 906431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115577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37518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20791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57019"/>
                <a:gd name="connsiteY0" fmla="*/ 779320 h 779320"/>
                <a:gd name="connsiteX1" fmla="*/ 389660 w 757019"/>
                <a:gd name="connsiteY1" fmla="*/ 779320 h 779320"/>
                <a:gd name="connsiteX2" fmla="*/ 0 w 757019"/>
                <a:gd name="connsiteY2" fmla="*/ 389660 h 779320"/>
                <a:gd name="connsiteX3" fmla="*/ 2 w 757019"/>
                <a:gd name="connsiteY3" fmla="*/ 389660 h 779320"/>
                <a:gd name="connsiteX4" fmla="*/ 3684 w 757019"/>
                <a:gd name="connsiteY4" fmla="*/ 371417 h 779320"/>
                <a:gd name="connsiteX5" fmla="*/ 2 w 757019"/>
                <a:gd name="connsiteY5" fmla="*/ 353177 h 779320"/>
                <a:gd name="connsiteX6" fmla="*/ 2 w 757019"/>
                <a:gd name="connsiteY6" fmla="*/ 20791 h 779320"/>
                <a:gd name="connsiteX7" fmla="*/ 757019 w 757019"/>
                <a:gd name="connsiteY7" fmla="*/ 0 h 779320"/>
                <a:gd name="connsiteX8" fmla="*/ 738884 w 757019"/>
                <a:gd name="connsiteY8" fmla="*/ 779320 h 779320"/>
                <a:gd name="connsiteX0" fmla="*/ 738884 w 751443"/>
                <a:gd name="connsiteY0" fmla="*/ 779320 h 779320"/>
                <a:gd name="connsiteX1" fmla="*/ 389660 w 751443"/>
                <a:gd name="connsiteY1" fmla="*/ 779320 h 779320"/>
                <a:gd name="connsiteX2" fmla="*/ 0 w 751443"/>
                <a:gd name="connsiteY2" fmla="*/ 389660 h 779320"/>
                <a:gd name="connsiteX3" fmla="*/ 2 w 751443"/>
                <a:gd name="connsiteY3" fmla="*/ 389660 h 779320"/>
                <a:gd name="connsiteX4" fmla="*/ 3684 w 751443"/>
                <a:gd name="connsiteY4" fmla="*/ 371417 h 779320"/>
                <a:gd name="connsiteX5" fmla="*/ 2 w 751443"/>
                <a:gd name="connsiteY5" fmla="*/ 353177 h 779320"/>
                <a:gd name="connsiteX6" fmla="*/ 2 w 751443"/>
                <a:gd name="connsiteY6" fmla="*/ 20791 h 779320"/>
                <a:gd name="connsiteX7" fmla="*/ 751443 w 751443"/>
                <a:gd name="connsiteY7" fmla="*/ 0 h 779320"/>
                <a:gd name="connsiteX8" fmla="*/ 738884 w 751443"/>
                <a:gd name="connsiteY8" fmla="*/ 779320 h 779320"/>
                <a:gd name="connsiteX0" fmla="*/ 738884 w 745974"/>
                <a:gd name="connsiteY0" fmla="*/ 768169 h 768169"/>
                <a:gd name="connsiteX1" fmla="*/ 389660 w 745974"/>
                <a:gd name="connsiteY1" fmla="*/ 768169 h 768169"/>
                <a:gd name="connsiteX2" fmla="*/ 0 w 745974"/>
                <a:gd name="connsiteY2" fmla="*/ 378509 h 768169"/>
                <a:gd name="connsiteX3" fmla="*/ 2 w 745974"/>
                <a:gd name="connsiteY3" fmla="*/ 378509 h 768169"/>
                <a:gd name="connsiteX4" fmla="*/ 3684 w 745974"/>
                <a:gd name="connsiteY4" fmla="*/ 360266 h 768169"/>
                <a:gd name="connsiteX5" fmla="*/ 2 w 745974"/>
                <a:gd name="connsiteY5" fmla="*/ 342026 h 768169"/>
                <a:gd name="connsiteX6" fmla="*/ 2 w 745974"/>
                <a:gd name="connsiteY6" fmla="*/ 9640 h 768169"/>
                <a:gd name="connsiteX7" fmla="*/ 745974 w 745974"/>
                <a:gd name="connsiteY7" fmla="*/ 0 h 768169"/>
                <a:gd name="connsiteX8" fmla="*/ 738884 w 745974"/>
                <a:gd name="connsiteY8" fmla="*/ 768169 h 768169"/>
                <a:gd name="connsiteX0" fmla="*/ 738884 w 745974"/>
                <a:gd name="connsiteY0" fmla="*/ 769680 h 769680"/>
                <a:gd name="connsiteX1" fmla="*/ 389660 w 745974"/>
                <a:gd name="connsiteY1" fmla="*/ 769680 h 769680"/>
                <a:gd name="connsiteX2" fmla="*/ 0 w 745974"/>
                <a:gd name="connsiteY2" fmla="*/ 380020 h 769680"/>
                <a:gd name="connsiteX3" fmla="*/ 2 w 745974"/>
                <a:gd name="connsiteY3" fmla="*/ 380020 h 769680"/>
                <a:gd name="connsiteX4" fmla="*/ 3684 w 745974"/>
                <a:gd name="connsiteY4" fmla="*/ 361777 h 769680"/>
                <a:gd name="connsiteX5" fmla="*/ 2 w 745974"/>
                <a:gd name="connsiteY5" fmla="*/ 343537 h 769680"/>
                <a:gd name="connsiteX6" fmla="*/ 2 w 745974"/>
                <a:gd name="connsiteY6" fmla="*/ 0 h 769680"/>
                <a:gd name="connsiteX7" fmla="*/ 745974 w 745974"/>
                <a:gd name="connsiteY7" fmla="*/ 1511 h 769680"/>
                <a:gd name="connsiteX8" fmla="*/ 738884 w 745974"/>
                <a:gd name="connsiteY8" fmla="*/ 769680 h 7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974" h="769680">
                  <a:moveTo>
                    <a:pt x="738884" y="769680"/>
                  </a:moveTo>
                  <a:lnTo>
                    <a:pt x="389660" y="769680"/>
                  </a:lnTo>
                  <a:cubicBezTo>
                    <a:pt x="174457" y="769680"/>
                    <a:pt x="0" y="595223"/>
                    <a:pt x="0" y="380020"/>
                  </a:cubicBezTo>
                  <a:lnTo>
                    <a:pt x="2" y="380020"/>
                  </a:lnTo>
                  <a:lnTo>
                    <a:pt x="3684" y="361777"/>
                  </a:lnTo>
                  <a:lnTo>
                    <a:pt x="2" y="343537"/>
                  </a:lnTo>
                  <a:lnTo>
                    <a:pt x="2" y="0"/>
                  </a:lnTo>
                  <a:lnTo>
                    <a:pt x="745974" y="1511"/>
                  </a:lnTo>
                  <a:cubicBezTo>
                    <a:pt x="743611" y="257567"/>
                    <a:pt x="741247" y="513624"/>
                    <a:pt x="738884" y="76968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13" name="Rectangle 18">
              <a:extLst>
                <a:ext uri="{FF2B5EF4-FFF2-40B4-BE49-F238E27FC236}">
                  <a16:creationId xmlns:a16="http://schemas.microsoft.com/office/drawing/2014/main" id="{6C795D14-AF47-4C90-B59D-22325C224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3021" y="4610889"/>
              <a:ext cx="7760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>
                  <a:solidFill>
                    <a:schemeClr val="bg1"/>
                  </a:solidFill>
                </a:rPr>
                <a:t>Cost management</a:t>
              </a: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FAB4AE8E-60C0-4969-8093-BAC95953EFE2}"/>
                </a:ext>
              </a:extLst>
            </p:cNvPr>
            <p:cNvSpPr/>
            <p:nvPr/>
          </p:nvSpPr>
          <p:spPr>
            <a:xfrm rot="10800000" flipH="1">
              <a:off x="8133138" y="2011807"/>
              <a:ext cx="783276" cy="770768"/>
            </a:xfrm>
            <a:custGeom>
              <a:avLst/>
              <a:gdLst>
                <a:gd name="connsiteX0" fmla="*/ 632947 w 875635"/>
                <a:gd name="connsiteY0" fmla="*/ 906431 h 906431"/>
                <a:gd name="connsiteX1" fmla="*/ 389660 w 875635"/>
                <a:gd name="connsiteY1" fmla="*/ 906431 h 906431"/>
                <a:gd name="connsiteX2" fmla="*/ 0 w 875635"/>
                <a:gd name="connsiteY2" fmla="*/ 516771 h 906431"/>
                <a:gd name="connsiteX3" fmla="*/ 2 w 875635"/>
                <a:gd name="connsiteY3" fmla="*/ 516771 h 906431"/>
                <a:gd name="connsiteX4" fmla="*/ 3684 w 875635"/>
                <a:gd name="connsiteY4" fmla="*/ 498528 h 906431"/>
                <a:gd name="connsiteX5" fmla="*/ 2 w 875635"/>
                <a:gd name="connsiteY5" fmla="*/ 480288 h 906431"/>
                <a:gd name="connsiteX6" fmla="*/ 2 w 875635"/>
                <a:gd name="connsiteY6" fmla="*/ 242688 h 906431"/>
                <a:gd name="connsiteX7" fmla="*/ 779321 w 875635"/>
                <a:gd name="connsiteY7" fmla="*/ 0 h 906431"/>
                <a:gd name="connsiteX8" fmla="*/ 779321 w 875635"/>
                <a:gd name="connsiteY8" fmla="*/ 127111 h 906431"/>
                <a:gd name="connsiteX9" fmla="*/ 875635 w 875635"/>
                <a:gd name="connsiteY9" fmla="*/ 127111 h 906431"/>
                <a:gd name="connsiteX10" fmla="*/ 632947 w 875635"/>
                <a:gd name="connsiteY10" fmla="*/ 906431 h 906431"/>
                <a:gd name="connsiteX0" fmla="*/ 738884 w 875635"/>
                <a:gd name="connsiteY0" fmla="*/ 906431 h 906431"/>
                <a:gd name="connsiteX1" fmla="*/ 389660 w 875635"/>
                <a:gd name="connsiteY1" fmla="*/ 906431 h 906431"/>
                <a:gd name="connsiteX2" fmla="*/ 0 w 875635"/>
                <a:gd name="connsiteY2" fmla="*/ 516771 h 906431"/>
                <a:gd name="connsiteX3" fmla="*/ 2 w 875635"/>
                <a:gd name="connsiteY3" fmla="*/ 516771 h 906431"/>
                <a:gd name="connsiteX4" fmla="*/ 3684 w 875635"/>
                <a:gd name="connsiteY4" fmla="*/ 498528 h 906431"/>
                <a:gd name="connsiteX5" fmla="*/ 2 w 875635"/>
                <a:gd name="connsiteY5" fmla="*/ 480288 h 906431"/>
                <a:gd name="connsiteX6" fmla="*/ 2 w 875635"/>
                <a:gd name="connsiteY6" fmla="*/ 242688 h 906431"/>
                <a:gd name="connsiteX7" fmla="*/ 779321 w 875635"/>
                <a:gd name="connsiteY7" fmla="*/ 0 h 906431"/>
                <a:gd name="connsiteX8" fmla="*/ 779321 w 875635"/>
                <a:gd name="connsiteY8" fmla="*/ 127111 h 906431"/>
                <a:gd name="connsiteX9" fmla="*/ 875635 w 875635"/>
                <a:gd name="connsiteY9" fmla="*/ 127111 h 906431"/>
                <a:gd name="connsiteX10" fmla="*/ 738884 w 875635"/>
                <a:gd name="connsiteY10" fmla="*/ 906431 h 906431"/>
                <a:gd name="connsiteX0" fmla="*/ 738884 w 779321"/>
                <a:gd name="connsiteY0" fmla="*/ 906431 h 906431"/>
                <a:gd name="connsiteX1" fmla="*/ 389660 w 779321"/>
                <a:gd name="connsiteY1" fmla="*/ 906431 h 906431"/>
                <a:gd name="connsiteX2" fmla="*/ 0 w 779321"/>
                <a:gd name="connsiteY2" fmla="*/ 516771 h 906431"/>
                <a:gd name="connsiteX3" fmla="*/ 2 w 779321"/>
                <a:gd name="connsiteY3" fmla="*/ 516771 h 906431"/>
                <a:gd name="connsiteX4" fmla="*/ 3684 w 779321"/>
                <a:gd name="connsiteY4" fmla="*/ 498528 h 906431"/>
                <a:gd name="connsiteX5" fmla="*/ 2 w 779321"/>
                <a:gd name="connsiteY5" fmla="*/ 480288 h 906431"/>
                <a:gd name="connsiteX6" fmla="*/ 2 w 779321"/>
                <a:gd name="connsiteY6" fmla="*/ 242688 h 906431"/>
                <a:gd name="connsiteX7" fmla="*/ 779321 w 779321"/>
                <a:gd name="connsiteY7" fmla="*/ 0 h 906431"/>
                <a:gd name="connsiteX8" fmla="*/ 779321 w 779321"/>
                <a:gd name="connsiteY8" fmla="*/ 127111 h 906431"/>
                <a:gd name="connsiteX9" fmla="*/ 738884 w 779321"/>
                <a:gd name="connsiteY9" fmla="*/ 906431 h 906431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115577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37518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20791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57019"/>
                <a:gd name="connsiteY0" fmla="*/ 779320 h 779320"/>
                <a:gd name="connsiteX1" fmla="*/ 389660 w 757019"/>
                <a:gd name="connsiteY1" fmla="*/ 779320 h 779320"/>
                <a:gd name="connsiteX2" fmla="*/ 0 w 757019"/>
                <a:gd name="connsiteY2" fmla="*/ 389660 h 779320"/>
                <a:gd name="connsiteX3" fmla="*/ 2 w 757019"/>
                <a:gd name="connsiteY3" fmla="*/ 389660 h 779320"/>
                <a:gd name="connsiteX4" fmla="*/ 3684 w 757019"/>
                <a:gd name="connsiteY4" fmla="*/ 371417 h 779320"/>
                <a:gd name="connsiteX5" fmla="*/ 2 w 757019"/>
                <a:gd name="connsiteY5" fmla="*/ 353177 h 779320"/>
                <a:gd name="connsiteX6" fmla="*/ 2 w 757019"/>
                <a:gd name="connsiteY6" fmla="*/ 20791 h 779320"/>
                <a:gd name="connsiteX7" fmla="*/ 757019 w 757019"/>
                <a:gd name="connsiteY7" fmla="*/ 0 h 779320"/>
                <a:gd name="connsiteX8" fmla="*/ 738884 w 757019"/>
                <a:gd name="connsiteY8" fmla="*/ 779320 h 779320"/>
                <a:gd name="connsiteX0" fmla="*/ 738884 w 751443"/>
                <a:gd name="connsiteY0" fmla="*/ 779320 h 779320"/>
                <a:gd name="connsiteX1" fmla="*/ 389660 w 751443"/>
                <a:gd name="connsiteY1" fmla="*/ 779320 h 779320"/>
                <a:gd name="connsiteX2" fmla="*/ 0 w 751443"/>
                <a:gd name="connsiteY2" fmla="*/ 389660 h 779320"/>
                <a:gd name="connsiteX3" fmla="*/ 2 w 751443"/>
                <a:gd name="connsiteY3" fmla="*/ 389660 h 779320"/>
                <a:gd name="connsiteX4" fmla="*/ 3684 w 751443"/>
                <a:gd name="connsiteY4" fmla="*/ 371417 h 779320"/>
                <a:gd name="connsiteX5" fmla="*/ 2 w 751443"/>
                <a:gd name="connsiteY5" fmla="*/ 353177 h 779320"/>
                <a:gd name="connsiteX6" fmla="*/ 2 w 751443"/>
                <a:gd name="connsiteY6" fmla="*/ 20791 h 779320"/>
                <a:gd name="connsiteX7" fmla="*/ 751443 w 751443"/>
                <a:gd name="connsiteY7" fmla="*/ 0 h 779320"/>
                <a:gd name="connsiteX8" fmla="*/ 738884 w 751443"/>
                <a:gd name="connsiteY8" fmla="*/ 779320 h 779320"/>
                <a:gd name="connsiteX0" fmla="*/ 738884 w 745974"/>
                <a:gd name="connsiteY0" fmla="*/ 768169 h 768169"/>
                <a:gd name="connsiteX1" fmla="*/ 389660 w 745974"/>
                <a:gd name="connsiteY1" fmla="*/ 768169 h 768169"/>
                <a:gd name="connsiteX2" fmla="*/ 0 w 745974"/>
                <a:gd name="connsiteY2" fmla="*/ 378509 h 768169"/>
                <a:gd name="connsiteX3" fmla="*/ 2 w 745974"/>
                <a:gd name="connsiteY3" fmla="*/ 378509 h 768169"/>
                <a:gd name="connsiteX4" fmla="*/ 3684 w 745974"/>
                <a:gd name="connsiteY4" fmla="*/ 360266 h 768169"/>
                <a:gd name="connsiteX5" fmla="*/ 2 w 745974"/>
                <a:gd name="connsiteY5" fmla="*/ 342026 h 768169"/>
                <a:gd name="connsiteX6" fmla="*/ 2 w 745974"/>
                <a:gd name="connsiteY6" fmla="*/ 9640 h 768169"/>
                <a:gd name="connsiteX7" fmla="*/ 745974 w 745974"/>
                <a:gd name="connsiteY7" fmla="*/ 0 h 768169"/>
                <a:gd name="connsiteX8" fmla="*/ 738884 w 745974"/>
                <a:gd name="connsiteY8" fmla="*/ 768169 h 768169"/>
                <a:gd name="connsiteX0" fmla="*/ 738884 w 745974"/>
                <a:gd name="connsiteY0" fmla="*/ 769680 h 769680"/>
                <a:gd name="connsiteX1" fmla="*/ 389660 w 745974"/>
                <a:gd name="connsiteY1" fmla="*/ 769680 h 769680"/>
                <a:gd name="connsiteX2" fmla="*/ 0 w 745974"/>
                <a:gd name="connsiteY2" fmla="*/ 380020 h 769680"/>
                <a:gd name="connsiteX3" fmla="*/ 2 w 745974"/>
                <a:gd name="connsiteY3" fmla="*/ 380020 h 769680"/>
                <a:gd name="connsiteX4" fmla="*/ 3684 w 745974"/>
                <a:gd name="connsiteY4" fmla="*/ 361777 h 769680"/>
                <a:gd name="connsiteX5" fmla="*/ 2 w 745974"/>
                <a:gd name="connsiteY5" fmla="*/ 343537 h 769680"/>
                <a:gd name="connsiteX6" fmla="*/ 2 w 745974"/>
                <a:gd name="connsiteY6" fmla="*/ 0 h 769680"/>
                <a:gd name="connsiteX7" fmla="*/ 745974 w 745974"/>
                <a:gd name="connsiteY7" fmla="*/ 1511 h 769680"/>
                <a:gd name="connsiteX8" fmla="*/ 738884 w 745974"/>
                <a:gd name="connsiteY8" fmla="*/ 769680 h 7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974" h="769680">
                  <a:moveTo>
                    <a:pt x="738884" y="769680"/>
                  </a:moveTo>
                  <a:lnTo>
                    <a:pt x="389660" y="769680"/>
                  </a:lnTo>
                  <a:cubicBezTo>
                    <a:pt x="174457" y="769680"/>
                    <a:pt x="0" y="595223"/>
                    <a:pt x="0" y="380020"/>
                  </a:cubicBezTo>
                  <a:lnTo>
                    <a:pt x="2" y="380020"/>
                  </a:lnTo>
                  <a:lnTo>
                    <a:pt x="3684" y="361777"/>
                  </a:lnTo>
                  <a:lnTo>
                    <a:pt x="2" y="343537"/>
                  </a:lnTo>
                  <a:lnTo>
                    <a:pt x="2" y="0"/>
                  </a:lnTo>
                  <a:lnTo>
                    <a:pt x="745974" y="1511"/>
                  </a:lnTo>
                  <a:cubicBezTo>
                    <a:pt x="743611" y="257567"/>
                    <a:pt x="741247" y="513624"/>
                    <a:pt x="738884" y="769680"/>
                  </a:cubicBezTo>
                  <a:close/>
                </a:path>
              </a:pathLst>
            </a:custGeom>
            <a:solidFill>
              <a:srgbClr val="88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28" name="Rectangle 17">
              <a:extLst>
                <a:ext uri="{FF2B5EF4-FFF2-40B4-BE49-F238E27FC236}">
                  <a16:creationId xmlns:a16="http://schemas.microsoft.com/office/drawing/2014/main" id="{1F057244-6745-47FB-8AD4-D0A8B31C2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8698" y="2220094"/>
              <a:ext cx="7937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Infrastructure security</a:t>
              </a: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DF209FF7-21CD-4F41-8F8C-A08CEABE8E18}"/>
                </a:ext>
              </a:extLst>
            </p:cNvPr>
            <p:cNvSpPr/>
            <p:nvPr/>
          </p:nvSpPr>
          <p:spPr>
            <a:xfrm rot="10800000">
              <a:off x="10321266" y="2011808"/>
              <a:ext cx="783276" cy="786146"/>
            </a:xfrm>
            <a:custGeom>
              <a:avLst/>
              <a:gdLst>
                <a:gd name="connsiteX0" fmla="*/ 632947 w 875635"/>
                <a:gd name="connsiteY0" fmla="*/ 906431 h 906431"/>
                <a:gd name="connsiteX1" fmla="*/ 389660 w 875635"/>
                <a:gd name="connsiteY1" fmla="*/ 906431 h 906431"/>
                <a:gd name="connsiteX2" fmla="*/ 0 w 875635"/>
                <a:gd name="connsiteY2" fmla="*/ 516771 h 906431"/>
                <a:gd name="connsiteX3" fmla="*/ 2 w 875635"/>
                <a:gd name="connsiteY3" fmla="*/ 516771 h 906431"/>
                <a:gd name="connsiteX4" fmla="*/ 3684 w 875635"/>
                <a:gd name="connsiteY4" fmla="*/ 498528 h 906431"/>
                <a:gd name="connsiteX5" fmla="*/ 2 w 875635"/>
                <a:gd name="connsiteY5" fmla="*/ 480288 h 906431"/>
                <a:gd name="connsiteX6" fmla="*/ 2 w 875635"/>
                <a:gd name="connsiteY6" fmla="*/ 242688 h 906431"/>
                <a:gd name="connsiteX7" fmla="*/ 779321 w 875635"/>
                <a:gd name="connsiteY7" fmla="*/ 0 h 906431"/>
                <a:gd name="connsiteX8" fmla="*/ 779321 w 875635"/>
                <a:gd name="connsiteY8" fmla="*/ 127111 h 906431"/>
                <a:gd name="connsiteX9" fmla="*/ 875635 w 875635"/>
                <a:gd name="connsiteY9" fmla="*/ 127111 h 906431"/>
                <a:gd name="connsiteX10" fmla="*/ 632947 w 875635"/>
                <a:gd name="connsiteY10" fmla="*/ 906431 h 906431"/>
                <a:gd name="connsiteX0" fmla="*/ 738884 w 875635"/>
                <a:gd name="connsiteY0" fmla="*/ 906431 h 906431"/>
                <a:gd name="connsiteX1" fmla="*/ 389660 w 875635"/>
                <a:gd name="connsiteY1" fmla="*/ 906431 h 906431"/>
                <a:gd name="connsiteX2" fmla="*/ 0 w 875635"/>
                <a:gd name="connsiteY2" fmla="*/ 516771 h 906431"/>
                <a:gd name="connsiteX3" fmla="*/ 2 w 875635"/>
                <a:gd name="connsiteY3" fmla="*/ 516771 h 906431"/>
                <a:gd name="connsiteX4" fmla="*/ 3684 w 875635"/>
                <a:gd name="connsiteY4" fmla="*/ 498528 h 906431"/>
                <a:gd name="connsiteX5" fmla="*/ 2 w 875635"/>
                <a:gd name="connsiteY5" fmla="*/ 480288 h 906431"/>
                <a:gd name="connsiteX6" fmla="*/ 2 w 875635"/>
                <a:gd name="connsiteY6" fmla="*/ 242688 h 906431"/>
                <a:gd name="connsiteX7" fmla="*/ 779321 w 875635"/>
                <a:gd name="connsiteY7" fmla="*/ 0 h 906431"/>
                <a:gd name="connsiteX8" fmla="*/ 779321 w 875635"/>
                <a:gd name="connsiteY8" fmla="*/ 127111 h 906431"/>
                <a:gd name="connsiteX9" fmla="*/ 875635 w 875635"/>
                <a:gd name="connsiteY9" fmla="*/ 127111 h 906431"/>
                <a:gd name="connsiteX10" fmla="*/ 738884 w 875635"/>
                <a:gd name="connsiteY10" fmla="*/ 906431 h 906431"/>
                <a:gd name="connsiteX0" fmla="*/ 738884 w 779321"/>
                <a:gd name="connsiteY0" fmla="*/ 906431 h 906431"/>
                <a:gd name="connsiteX1" fmla="*/ 389660 w 779321"/>
                <a:gd name="connsiteY1" fmla="*/ 906431 h 906431"/>
                <a:gd name="connsiteX2" fmla="*/ 0 w 779321"/>
                <a:gd name="connsiteY2" fmla="*/ 516771 h 906431"/>
                <a:gd name="connsiteX3" fmla="*/ 2 w 779321"/>
                <a:gd name="connsiteY3" fmla="*/ 516771 h 906431"/>
                <a:gd name="connsiteX4" fmla="*/ 3684 w 779321"/>
                <a:gd name="connsiteY4" fmla="*/ 498528 h 906431"/>
                <a:gd name="connsiteX5" fmla="*/ 2 w 779321"/>
                <a:gd name="connsiteY5" fmla="*/ 480288 h 906431"/>
                <a:gd name="connsiteX6" fmla="*/ 2 w 779321"/>
                <a:gd name="connsiteY6" fmla="*/ 242688 h 906431"/>
                <a:gd name="connsiteX7" fmla="*/ 779321 w 779321"/>
                <a:gd name="connsiteY7" fmla="*/ 0 h 906431"/>
                <a:gd name="connsiteX8" fmla="*/ 779321 w 779321"/>
                <a:gd name="connsiteY8" fmla="*/ 127111 h 906431"/>
                <a:gd name="connsiteX9" fmla="*/ 738884 w 779321"/>
                <a:gd name="connsiteY9" fmla="*/ 906431 h 906431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115577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37518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20791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57019"/>
                <a:gd name="connsiteY0" fmla="*/ 779320 h 779320"/>
                <a:gd name="connsiteX1" fmla="*/ 389660 w 757019"/>
                <a:gd name="connsiteY1" fmla="*/ 779320 h 779320"/>
                <a:gd name="connsiteX2" fmla="*/ 0 w 757019"/>
                <a:gd name="connsiteY2" fmla="*/ 389660 h 779320"/>
                <a:gd name="connsiteX3" fmla="*/ 2 w 757019"/>
                <a:gd name="connsiteY3" fmla="*/ 389660 h 779320"/>
                <a:gd name="connsiteX4" fmla="*/ 3684 w 757019"/>
                <a:gd name="connsiteY4" fmla="*/ 371417 h 779320"/>
                <a:gd name="connsiteX5" fmla="*/ 2 w 757019"/>
                <a:gd name="connsiteY5" fmla="*/ 353177 h 779320"/>
                <a:gd name="connsiteX6" fmla="*/ 2 w 757019"/>
                <a:gd name="connsiteY6" fmla="*/ 20791 h 779320"/>
                <a:gd name="connsiteX7" fmla="*/ 757019 w 757019"/>
                <a:gd name="connsiteY7" fmla="*/ 0 h 779320"/>
                <a:gd name="connsiteX8" fmla="*/ 738884 w 757019"/>
                <a:gd name="connsiteY8" fmla="*/ 779320 h 779320"/>
                <a:gd name="connsiteX0" fmla="*/ 738884 w 751443"/>
                <a:gd name="connsiteY0" fmla="*/ 779320 h 779320"/>
                <a:gd name="connsiteX1" fmla="*/ 389660 w 751443"/>
                <a:gd name="connsiteY1" fmla="*/ 779320 h 779320"/>
                <a:gd name="connsiteX2" fmla="*/ 0 w 751443"/>
                <a:gd name="connsiteY2" fmla="*/ 389660 h 779320"/>
                <a:gd name="connsiteX3" fmla="*/ 2 w 751443"/>
                <a:gd name="connsiteY3" fmla="*/ 389660 h 779320"/>
                <a:gd name="connsiteX4" fmla="*/ 3684 w 751443"/>
                <a:gd name="connsiteY4" fmla="*/ 371417 h 779320"/>
                <a:gd name="connsiteX5" fmla="*/ 2 w 751443"/>
                <a:gd name="connsiteY5" fmla="*/ 353177 h 779320"/>
                <a:gd name="connsiteX6" fmla="*/ 2 w 751443"/>
                <a:gd name="connsiteY6" fmla="*/ 20791 h 779320"/>
                <a:gd name="connsiteX7" fmla="*/ 751443 w 751443"/>
                <a:gd name="connsiteY7" fmla="*/ 0 h 779320"/>
                <a:gd name="connsiteX8" fmla="*/ 738884 w 751443"/>
                <a:gd name="connsiteY8" fmla="*/ 779320 h 779320"/>
                <a:gd name="connsiteX0" fmla="*/ 738884 w 745974"/>
                <a:gd name="connsiteY0" fmla="*/ 768169 h 768169"/>
                <a:gd name="connsiteX1" fmla="*/ 389660 w 745974"/>
                <a:gd name="connsiteY1" fmla="*/ 768169 h 768169"/>
                <a:gd name="connsiteX2" fmla="*/ 0 w 745974"/>
                <a:gd name="connsiteY2" fmla="*/ 378509 h 768169"/>
                <a:gd name="connsiteX3" fmla="*/ 2 w 745974"/>
                <a:gd name="connsiteY3" fmla="*/ 378509 h 768169"/>
                <a:gd name="connsiteX4" fmla="*/ 3684 w 745974"/>
                <a:gd name="connsiteY4" fmla="*/ 360266 h 768169"/>
                <a:gd name="connsiteX5" fmla="*/ 2 w 745974"/>
                <a:gd name="connsiteY5" fmla="*/ 342026 h 768169"/>
                <a:gd name="connsiteX6" fmla="*/ 2 w 745974"/>
                <a:gd name="connsiteY6" fmla="*/ 9640 h 768169"/>
                <a:gd name="connsiteX7" fmla="*/ 745974 w 745974"/>
                <a:gd name="connsiteY7" fmla="*/ 0 h 768169"/>
                <a:gd name="connsiteX8" fmla="*/ 738884 w 745974"/>
                <a:gd name="connsiteY8" fmla="*/ 768169 h 768169"/>
                <a:gd name="connsiteX0" fmla="*/ 738884 w 745974"/>
                <a:gd name="connsiteY0" fmla="*/ 769680 h 769680"/>
                <a:gd name="connsiteX1" fmla="*/ 389660 w 745974"/>
                <a:gd name="connsiteY1" fmla="*/ 769680 h 769680"/>
                <a:gd name="connsiteX2" fmla="*/ 0 w 745974"/>
                <a:gd name="connsiteY2" fmla="*/ 380020 h 769680"/>
                <a:gd name="connsiteX3" fmla="*/ 2 w 745974"/>
                <a:gd name="connsiteY3" fmla="*/ 380020 h 769680"/>
                <a:gd name="connsiteX4" fmla="*/ 3684 w 745974"/>
                <a:gd name="connsiteY4" fmla="*/ 361777 h 769680"/>
                <a:gd name="connsiteX5" fmla="*/ 2 w 745974"/>
                <a:gd name="connsiteY5" fmla="*/ 343537 h 769680"/>
                <a:gd name="connsiteX6" fmla="*/ 2 w 745974"/>
                <a:gd name="connsiteY6" fmla="*/ 0 h 769680"/>
                <a:gd name="connsiteX7" fmla="*/ 745974 w 745974"/>
                <a:gd name="connsiteY7" fmla="*/ 1511 h 769680"/>
                <a:gd name="connsiteX8" fmla="*/ 738884 w 745974"/>
                <a:gd name="connsiteY8" fmla="*/ 769680 h 7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974" h="769680">
                  <a:moveTo>
                    <a:pt x="738884" y="769680"/>
                  </a:moveTo>
                  <a:lnTo>
                    <a:pt x="389660" y="769680"/>
                  </a:lnTo>
                  <a:cubicBezTo>
                    <a:pt x="174457" y="769680"/>
                    <a:pt x="0" y="595223"/>
                    <a:pt x="0" y="380020"/>
                  </a:cubicBezTo>
                  <a:lnTo>
                    <a:pt x="2" y="380020"/>
                  </a:lnTo>
                  <a:lnTo>
                    <a:pt x="3684" y="361777"/>
                  </a:lnTo>
                  <a:lnTo>
                    <a:pt x="2" y="343537"/>
                  </a:lnTo>
                  <a:lnTo>
                    <a:pt x="2" y="0"/>
                  </a:lnTo>
                  <a:lnTo>
                    <a:pt x="745974" y="1511"/>
                  </a:lnTo>
                  <a:cubicBezTo>
                    <a:pt x="743611" y="257567"/>
                    <a:pt x="741247" y="513624"/>
                    <a:pt x="738884" y="7696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82F62DEB-3E50-4AFB-BE9F-986B284DF814}"/>
                </a:ext>
              </a:extLst>
            </p:cNvPr>
            <p:cNvSpPr/>
            <p:nvPr/>
          </p:nvSpPr>
          <p:spPr>
            <a:xfrm>
              <a:off x="10341557" y="2217699"/>
              <a:ext cx="672949" cy="369332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>
                  <a:solidFill>
                    <a:schemeClr val="bg1"/>
                  </a:solidFill>
                </a:rPr>
                <a:t>Operations model</a:t>
              </a: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49AD1B9D-DE79-43C9-B456-44F7A8D8F964}"/>
                </a:ext>
              </a:extLst>
            </p:cNvPr>
            <p:cNvSpPr/>
            <p:nvPr/>
          </p:nvSpPr>
          <p:spPr>
            <a:xfrm rot="10800000">
              <a:off x="3465251" y="3426694"/>
              <a:ext cx="779319" cy="328168"/>
            </a:xfrm>
            <a:custGeom>
              <a:avLst/>
              <a:gdLst>
                <a:gd name="connsiteX0" fmla="*/ 779318 w 779319"/>
                <a:gd name="connsiteY0" fmla="*/ 328168 h 328168"/>
                <a:gd name="connsiteX1" fmla="*/ 0 w 779319"/>
                <a:gd name="connsiteY1" fmla="*/ 328168 h 328168"/>
                <a:gd name="connsiteX2" fmla="*/ 0 w 779319"/>
                <a:gd name="connsiteY2" fmla="*/ 0 h 328168"/>
                <a:gd name="connsiteX3" fmla="*/ 779319 w 779319"/>
                <a:gd name="connsiteY3" fmla="*/ 0 h 328168"/>
                <a:gd name="connsiteX4" fmla="*/ 779318 w 779319"/>
                <a:gd name="connsiteY4" fmla="*/ 328168 h 328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19" h="328168">
                  <a:moveTo>
                    <a:pt x="779318" y="328168"/>
                  </a:moveTo>
                  <a:lnTo>
                    <a:pt x="0" y="328168"/>
                  </a:lnTo>
                  <a:lnTo>
                    <a:pt x="0" y="0"/>
                  </a:lnTo>
                  <a:lnTo>
                    <a:pt x="779319" y="0"/>
                  </a:lnTo>
                  <a:lnTo>
                    <a:pt x="779318" y="32816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6A8A53DA-00FE-4A47-8D44-F714797A54DA}"/>
                </a:ext>
              </a:extLst>
            </p:cNvPr>
            <p:cNvSpPr/>
            <p:nvPr/>
          </p:nvSpPr>
          <p:spPr>
            <a:xfrm>
              <a:off x="3471355" y="3413179"/>
              <a:ext cx="785769" cy="396399"/>
            </a:xfrm>
            <a:prstGeom prst="rect">
              <a:avLst/>
            </a:prstGeom>
            <a:solidFill>
              <a:srgbClr val="9BFAFF"/>
            </a:solidFill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/>
                <a:t>Financial analysis</a:t>
              </a: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EB77987-37C0-407D-ADF1-F4BD32D8C64F}"/>
                </a:ext>
              </a:extLst>
            </p:cNvPr>
            <p:cNvSpPr/>
            <p:nvPr/>
          </p:nvSpPr>
          <p:spPr>
            <a:xfrm rot="10800000">
              <a:off x="3464925" y="3955100"/>
              <a:ext cx="779319" cy="328168"/>
            </a:xfrm>
            <a:custGeom>
              <a:avLst/>
              <a:gdLst>
                <a:gd name="connsiteX0" fmla="*/ 779318 w 779319"/>
                <a:gd name="connsiteY0" fmla="*/ 328168 h 328168"/>
                <a:gd name="connsiteX1" fmla="*/ 0 w 779319"/>
                <a:gd name="connsiteY1" fmla="*/ 328168 h 328168"/>
                <a:gd name="connsiteX2" fmla="*/ 0 w 779319"/>
                <a:gd name="connsiteY2" fmla="*/ 0 h 328168"/>
                <a:gd name="connsiteX3" fmla="*/ 779319 w 779319"/>
                <a:gd name="connsiteY3" fmla="*/ 0 h 328168"/>
                <a:gd name="connsiteX4" fmla="*/ 779318 w 779319"/>
                <a:gd name="connsiteY4" fmla="*/ 328168 h 328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19" h="328168">
                  <a:moveTo>
                    <a:pt x="779318" y="328168"/>
                  </a:moveTo>
                  <a:lnTo>
                    <a:pt x="0" y="328168"/>
                  </a:lnTo>
                  <a:lnTo>
                    <a:pt x="0" y="0"/>
                  </a:lnTo>
                  <a:lnTo>
                    <a:pt x="779319" y="0"/>
                  </a:lnTo>
                  <a:lnTo>
                    <a:pt x="779318" y="328168"/>
                  </a:lnTo>
                  <a:close/>
                </a:path>
              </a:pathLst>
            </a:custGeom>
            <a:solidFill>
              <a:srgbClr val="B3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E0039288-B235-4294-AE95-67CF93FA1816}"/>
                </a:ext>
              </a:extLst>
            </p:cNvPr>
            <p:cNvSpPr/>
            <p:nvPr/>
          </p:nvSpPr>
          <p:spPr>
            <a:xfrm>
              <a:off x="3471028" y="3840579"/>
              <a:ext cx="782921" cy="438813"/>
            </a:xfrm>
            <a:prstGeom prst="rect">
              <a:avLst/>
            </a:prstGeom>
            <a:solidFill>
              <a:srgbClr val="9BFAFF"/>
            </a:solidFill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/>
                <a:t>Migration strategy</a:t>
              </a:r>
            </a:p>
          </p:txBody>
        </p: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70506AD1-063A-4D9F-A01D-08014DD2FF5B}"/>
                </a:ext>
              </a:extLst>
            </p:cNvPr>
            <p:cNvGrpSpPr/>
            <p:nvPr/>
          </p:nvGrpSpPr>
          <p:grpSpPr>
            <a:xfrm rot="16200000">
              <a:off x="3123897" y="3555116"/>
              <a:ext cx="197618" cy="453304"/>
              <a:chOff x="559625" y="2541842"/>
              <a:chExt cx="197618" cy="453304"/>
            </a:xfrm>
            <a:solidFill>
              <a:srgbClr val="9BFAFF"/>
            </a:solidFill>
          </p:grpSpPr>
          <p:sp>
            <p:nvSpPr>
              <p:cNvPr id="269" name="Diamond 268">
                <a:extLst>
                  <a:ext uri="{FF2B5EF4-FFF2-40B4-BE49-F238E27FC236}">
                    <a16:creationId xmlns:a16="http://schemas.microsoft.com/office/drawing/2014/main" id="{CAB82B11-7032-4F51-A137-E689799A945E}"/>
                  </a:ext>
                </a:extLst>
              </p:cNvPr>
              <p:cNvSpPr/>
              <p:nvPr/>
            </p:nvSpPr>
            <p:spPr>
              <a:xfrm>
                <a:off x="559625" y="2541842"/>
                <a:ext cx="197618" cy="183974"/>
              </a:xfrm>
              <a:prstGeom prst="diamond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2000">
                  <a:solidFill>
                    <a:schemeClr val="accent3"/>
                  </a:solidFill>
                  <a:latin typeface="+mj-lt"/>
                </a:endParaRPr>
              </a:p>
            </p:txBody>
          </p: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B9675568-FD5E-4BDF-B3C7-27975DDB71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34" y="2694682"/>
                <a:ext cx="3076" cy="300464"/>
              </a:xfrm>
              <a:prstGeom prst="line">
                <a:avLst/>
              </a:prstGeom>
              <a:grpFill/>
              <a:ln w="19050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C55C08-B173-4F64-8314-1B2CBC6E4584}"/>
                </a:ext>
              </a:extLst>
            </p:cNvPr>
            <p:cNvSpPr txBox="1"/>
            <p:nvPr/>
          </p:nvSpPr>
          <p:spPr>
            <a:xfrm>
              <a:off x="8464596" y="6128076"/>
              <a:ext cx="43669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78D4"/>
                  </a:solidFill>
                  <a:latin typeface="Segoe UI Light (Headings)"/>
                  <a:ea typeface="+mn-ea"/>
                  <a:cs typeface="+mn-cs"/>
                </a:rPr>
                <a:t>Drawn from 100s of engagements by FastTrack </a:t>
              </a:r>
              <a:r>
                <a:rPr lang="en-US" sz="1400" dirty="0">
                  <a:solidFill>
                    <a:srgbClr val="FFFFFF"/>
                  </a:solidFill>
                  <a:latin typeface="Segoe UI Light (Headings)"/>
                  <a:ea typeface="+mn-ea"/>
                  <a:cs typeface="+mn-cs"/>
                </a:rPr>
                <a:t>for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727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AF112B7-B80B-4733-B59A-A289EE010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89" y="370450"/>
            <a:ext cx="10010775" cy="554038"/>
          </a:xfrm>
        </p:spPr>
        <p:txBody>
          <a:bodyPr lIns="91440"/>
          <a:lstStyle/>
          <a:p>
            <a:r>
              <a:rPr lang="en-US" sz="4000" dirty="0">
                <a:latin typeface="Segoe UI Light (Headings)"/>
              </a:rPr>
              <a:t>Key Learnings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C4BC3E-C6C8-4734-9465-EBB8F6F55329}"/>
              </a:ext>
            </a:extLst>
          </p:cNvPr>
          <p:cNvGrpSpPr/>
          <p:nvPr/>
        </p:nvGrpSpPr>
        <p:grpSpPr>
          <a:xfrm>
            <a:off x="5724631" y="1171100"/>
            <a:ext cx="747738" cy="718966"/>
            <a:chOff x="465446" y="1309646"/>
            <a:chExt cx="978658" cy="978656"/>
          </a:xfrm>
        </p:grpSpPr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6AA85389-9B44-46E7-81AD-36C89884F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5446" y="1309646"/>
              <a:ext cx="978658" cy="978656"/>
            </a:xfrm>
            <a:prstGeom prst="flowChartConnector">
              <a:avLst/>
            </a:prstGeom>
            <a:solidFill>
              <a:srgbClr val="243A5E"/>
            </a:solidFill>
            <a:ln w="1079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9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kern="0">
                <a:gradFill>
                  <a:gsLst>
                    <a:gs pos="8850">
                      <a:srgbClr val="1A1A1A"/>
                    </a:gs>
                    <a:gs pos="25000">
                      <a:srgbClr val="1A1A1A"/>
                    </a:gs>
                  </a:gsLst>
                  <a:lin ang="5400000" scaled="0"/>
                </a:gradFill>
                <a:latin typeface="Segoe UI Semibold"/>
              </a:endParaRP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389F0DA1-637F-4B9E-B05B-75379C1E5B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8638" y="1402598"/>
              <a:ext cx="792266" cy="792748"/>
              <a:chOff x="7031508" y="6183938"/>
              <a:chExt cx="899321" cy="899315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20C9AADD-2878-4B0E-9054-1C6622EE02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31514" y="6183938"/>
                <a:ext cx="899315" cy="899315"/>
              </a:xfrm>
              <a:prstGeom prst="arc">
                <a:avLst>
                  <a:gd name="adj1" fmla="val 16200000"/>
                  <a:gd name="adj2" fmla="val 4971885"/>
                </a:avLst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70AEFB27-E798-4B7C-A038-EA3690D3DD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flipV="1">
                <a:off x="7031508" y="6183938"/>
                <a:ext cx="899315" cy="899315"/>
              </a:xfrm>
              <a:prstGeom prst="arc">
                <a:avLst>
                  <a:gd name="adj1" fmla="val 16200000"/>
                  <a:gd name="adj2" fmla="val 4971885"/>
                </a:avLst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294DBD9-303A-4689-8C03-1B56A2424FF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spect="1"/>
          </p:cNvSpPr>
          <p:nvPr/>
        </p:nvSpPr>
        <p:spPr>
          <a:xfrm>
            <a:off x="6720952" y="1370556"/>
            <a:ext cx="4883049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>
              <a:buSzPct val="90000"/>
              <a:defRPr/>
            </a:pPr>
            <a:r>
              <a:rPr lang="en-US" sz="2000" dirty="0">
                <a:ln w="3175">
                  <a:noFill/>
                </a:ln>
                <a:cs typeface="Segoe UI" pitchFamily="34" charset="0"/>
              </a:rPr>
              <a:t>What does success look like?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AD8025-CB6F-4D9C-99CF-38DF9F75351C}"/>
              </a:ext>
            </a:extLst>
          </p:cNvPr>
          <p:cNvGrpSpPr/>
          <p:nvPr/>
        </p:nvGrpSpPr>
        <p:grpSpPr>
          <a:xfrm>
            <a:off x="5724631" y="2217380"/>
            <a:ext cx="747738" cy="718966"/>
            <a:chOff x="465446" y="2355926"/>
            <a:chExt cx="978658" cy="978656"/>
          </a:xfrm>
        </p:grpSpPr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A4A084C4-F2FF-40B7-9F4D-34E0A2176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465446" y="2355926"/>
              <a:ext cx="978658" cy="978656"/>
            </a:xfrm>
            <a:prstGeom prst="flowChartConnector">
              <a:avLst/>
            </a:prstGeom>
            <a:solidFill>
              <a:srgbClr val="243A5E"/>
            </a:solidFill>
            <a:ln w="1079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9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kern="0">
                <a:gradFill>
                  <a:gsLst>
                    <a:gs pos="8850">
                      <a:srgbClr val="1A1A1A"/>
                    </a:gs>
                    <a:gs pos="25000">
                      <a:srgbClr val="1A1A1A"/>
                    </a:gs>
                  </a:gsLst>
                  <a:lin ang="5400000" scaled="0"/>
                </a:gradFill>
                <a:latin typeface="Segoe UI Semibold"/>
              </a:endParaRP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6ACE5A71-2F32-44F8-8B88-E55A9A123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8645" y="2448880"/>
              <a:ext cx="792260" cy="792748"/>
              <a:chOff x="7031510" y="6183940"/>
              <a:chExt cx="899315" cy="899315"/>
            </a:xfrm>
          </p:grpSpPr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id="{DC4DAF2C-A165-4877-9AD0-5C3EB4326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31510" y="6183940"/>
                <a:ext cx="899315" cy="899315"/>
              </a:xfrm>
              <a:prstGeom prst="arc">
                <a:avLst>
                  <a:gd name="adj1" fmla="val 16200000"/>
                  <a:gd name="adj2" fmla="val 4971885"/>
                </a:avLst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2" name="Arc 131">
                <a:extLst>
                  <a:ext uri="{FF2B5EF4-FFF2-40B4-BE49-F238E27FC236}">
                    <a16:creationId xmlns:a16="http://schemas.microsoft.com/office/drawing/2014/main" id="{24E652EB-A5EA-4CD7-B741-B36FC1786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flipV="1">
                <a:off x="7031510" y="6183940"/>
                <a:ext cx="899315" cy="899315"/>
              </a:xfrm>
              <a:prstGeom prst="arc">
                <a:avLst>
                  <a:gd name="adj1" fmla="val 16200000"/>
                  <a:gd name="adj2" fmla="val 4971885"/>
                </a:avLst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60082430-2362-4C13-B767-4D7F6AEB71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spect="1"/>
          </p:cNvSpPr>
          <p:nvPr/>
        </p:nvSpPr>
        <p:spPr>
          <a:xfrm>
            <a:off x="6720952" y="2431940"/>
            <a:ext cx="6883557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buSzPct val="90000"/>
              <a:defRPr/>
            </a:pPr>
            <a:r>
              <a:rPr lang="en-US" sz="2000" dirty="0">
                <a:ln w="3175">
                  <a:noFill/>
                </a:ln>
                <a:cs typeface="Segoe UI" pitchFamily="34" charset="0"/>
              </a:rPr>
              <a:t>Involve the Business at every step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3C20FD-8B74-480C-A2C5-F2F5BC3BF1A7}"/>
              </a:ext>
            </a:extLst>
          </p:cNvPr>
          <p:cNvGrpSpPr/>
          <p:nvPr/>
        </p:nvGrpSpPr>
        <p:grpSpPr>
          <a:xfrm>
            <a:off x="5724631" y="3263660"/>
            <a:ext cx="747738" cy="718966"/>
            <a:chOff x="465446" y="3402206"/>
            <a:chExt cx="978658" cy="978656"/>
          </a:xfrm>
        </p:grpSpPr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CFCF2AAD-CA7F-44A6-BD00-A0871B8D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465446" y="3402206"/>
              <a:ext cx="978658" cy="978656"/>
            </a:xfrm>
            <a:prstGeom prst="flowChartConnector">
              <a:avLst/>
            </a:prstGeom>
            <a:solidFill>
              <a:srgbClr val="243A5E"/>
            </a:solidFill>
            <a:ln w="1079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9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kern="0">
                <a:gradFill>
                  <a:gsLst>
                    <a:gs pos="8850">
                      <a:srgbClr val="1A1A1A"/>
                    </a:gs>
                    <a:gs pos="25000">
                      <a:srgbClr val="1A1A1A"/>
                    </a:gs>
                  </a:gsLst>
                  <a:lin ang="5400000" scaled="0"/>
                </a:gradFill>
                <a:latin typeface="Segoe UI Semibold"/>
              </a:endParaRP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A516BBD-C5D8-4DF9-8BF9-A83BEC05E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8645" y="3495160"/>
              <a:ext cx="792260" cy="792748"/>
              <a:chOff x="7031510" y="6183940"/>
              <a:chExt cx="899315" cy="899315"/>
            </a:xfrm>
          </p:grpSpPr>
          <p:sp>
            <p:nvSpPr>
              <p:cNvPr id="138" name="Arc 137">
                <a:extLst>
                  <a:ext uri="{FF2B5EF4-FFF2-40B4-BE49-F238E27FC236}">
                    <a16:creationId xmlns:a16="http://schemas.microsoft.com/office/drawing/2014/main" id="{B93AC441-AD0F-4037-A18A-208042DA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31510" y="6183940"/>
                <a:ext cx="899315" cy="899315"/>
              </a:xfrm>
              <a:prstGeom prst="arc">
                <a:avLst>
                  <a:gd name="adj1" fmla="val 16200000"/>
                  <a:gd name="adj2" fmla="val 4971885"/>
                </a:avLst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" name="Arc 138">
                <a:extLst>
                  <a:ext uri="{FF2B5EF4-FFF2-40B4-BE49-F238E27FC236}">
                    <a16:creationId xmlns:a16="http://schemas.microsoft.com/office/drawing/2014/main" id="{0F2C2A87-C4D0-4C5B-B5B3-CEBE71E5B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flipV="1">
                <a:off x="7031510" y="6183940"/>
                <a:ext cx="899315" cy="899315"/>
              </a:xfrm>
              <a:prstGeom prst="arc">
                <a:avLst>
                  <a:gd name="adj1" fmla="val 16200000"/>
                  <a:gd name="adj2" fmla="val 4971885"/>
                </a:avLst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32FB821-05BB-41A8-9753-A5120F09D85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spect="1"/>
          </p:cNvSpPr>
          <p:nvPr/>
        </p:nvSpPr>
        <p:spPr>
          <a:xfrm>
            <a:off x="6720952" y="3455405"/>
            <a:ext cx="6829950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>
              <a:buSzPct val="90000"/>
              <a:defRPr/>
            </a:pPr>
            <a:r>
              <a:rPr lang="en-US" sz="2000" dirty="0">
                <a:ln w="3175">
                  <a:noFill/>
                </a:ln>
                <a:cs typeface="Segoe UI" pitchFamily="34" charset="0"/>
              </a:rPr>
              <a:t>Script and Automate where you can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8F21DD-9116-4415-8B26-E5A0A7DA895C}"/>
              </a:ext>
            </a:extLst>
          </p:cNvPr>
          <p:cNvGrpSpPr/>
          <p:nvPr/>
        </p:nvGrpSpPr>
        <p:grpSpPr>
          <a:xfrm>
            <a:off x="5724631" y="4309940"/>
            <a:ext cx="747738" cy="718966"/>
            <a:chOff x="465446" y="4448486"/>
            <a:chExt cx="978658" cy="978656"/>
          </a:xfrm>
        </p:grpSpPr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ACDA114B-AA27-48B0-A44B-DCBD5FCC3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5446" y="4448486"/>
              <a:ext cx="978658" cy="978656"/>
            </a:xfrm>
            <a:prstGeom prst="flowChartConnector">
              <a:avLst/>
            </a:prstGeom>
            <a:solidFill>
              <a:srgbClr val="243A5E"/>
            </a:solidFill>
            <a:ln w="1079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9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kern="0">
                <a:gradFill>
                  <a:gsLst>
                    <a:gs pos="8850">
                      <a:srgbClr val="1A1A1A"/>
                    </a:gs>
                    <a:gs pos="25000">
                      <a:srgbClr val="1A1A1A"/>
                    </a:gs>
                  </a:gsLst>
                  <a:lin ang="5400000" scaled="0"/>
                </a:gradFill>
                <a:latin typeface="Segoe UI Semibold"/>
              </a:endParaRP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F6340F90-13F1-431E-A306-28D4A3627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8645" y="4541440"/>
              <a:ext cx="792260" cy="792748"/>
              <a:chOff x="7031510" y="6183940"/>
              <a:chExt cx="899315" cy="899315"/>
            </a:xfrm>
          </p:grpSpPr>
          <p:sp>
            <p:nvSpPr>
              <p:cNvPr id="144" name="Arc 143">
                <a:extLst>
                  <a:ext uri="{FF2B5EF4-FFF2-40B4-BE49-F238E27FC236}">
                    <a16:creationId xmlns:a16="http://schemas.microsoft.com/office/drawing/2014/main" id="{08D92DC1-C924-4516-AA03-5C6CD8AB0C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31510" y="6183940"/>
                <a:ext cx="899315" cy="899315"/>
              </a:xfrm>
              <a:prstGeom prst="arc">
                <a:avLst>
                  <a:gd name="adj1" fmla="val 16200000"/>
                  <a:gd name="adj2" fmla="val 4971885"/>
                </a:avLst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" name="Arc 144">
                <a:extLst>
                  <a:ext uri="{FF2B5EF4-FFF2-40B4-BE49-F238E27FC236}">
                    <a16:creationId xmlns:a16="http://schemas.microsoft.com/office/drawing/2014/main" id="{F99155E0-0E1B-4EC5-B5F1-CBA3D7A05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flipV="1">
                <a:off x="7031510" y="6183940"/>
                <a:ext cx="899315" cy="899315"/>
              </a:xfrm>
              <a:prstGeom prst="arc">
                <a:avLst>
                  <a:gd name="adj1" fmla="val 16200000"/>
                  <a:gd name="adj2" fmla="val 4971885"/>
                </a:avLst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7D79C10-81C6-449D-8DEA-9944CE5818B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spect="1"/>
          </p:cNvSpPr>
          <p:nvPr/>
        </p:nvSpPr>
        <p:spPr>
          <a:xfrm>
            <a:off x="6720952" y="4485342"/>
            <a:ext cx="688497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buSzPct val="90000"/>
              <a:defRPr/>
            </a:pPr>
            <a:r>
              <a:rPr lang="en-US" sz="2000" dirty="0">
                <a:ln w="3175">
                  <a:noFill/>
                </a:ln>
                <a:cs typeface="Segoe UI" pitchFamily="34" charset="0"/>
              </a:rPr>
              <a:t>Choose the right tools for the job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88D714-6F49-42DF-AAA0-966E7F4658DD}"/>
              </a:ext>
            </a:extLst>
          </p:cNvPr>
          <p:cNvGrpSpPr/>
          <p:nvPr/>
        </p:nvGrpSpPr>
        <p:grpSpPr>
          <a:xfrm>
            <a:off x="5724626" y="5356220"/>
            <a:ext cx="747738" cy="718966"/>
            <a:chOff x="510255" y="5565456"/>
            <a:chExt cx="978658" cy="978656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4FB349C9-1844-4BAC-A499-A14133FC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0255" y="5565456"/>
              <a:ext cx="978658" cy="978656"/>
            </a:xfrm>
            <a:prstGeom prst="flowChartConnector">
              <a:avLst/>
            </a:prstGeom>
            <a:solidFill>
              <a:srgbClr val="243A5E"/>
            </a:solidFill>
            <a:ln w="1079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9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kern="0">
                <a:gradFill>
                  <a:gsLst>
                    <a:gs pos="8850">
                      <a:srgbClr val="1A1A1A"/>
                    </a:gs>
                    <a:gs pos="25000">
                      <a:srgbClr val="1A1A1A"/>
                    </a:gs>
                  </a:gsLst>
                  <a:lin ang="5400000" scaled="0"/>
                </a:gradFill>
                <a:latin typeface="Segoe UI Semibold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B5FBB5C-AC7E-46EF-A6F5-05AFE4A9C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454" y="5658410"/>
              <a:ext cx="792260" cy="792748"/>
              <a:chOff x="7031510" y="6183940"/>
              <a:chExt cx="899315" cy="899315"/>
            </a:xfrm>
          </p:grpSpPr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C069F2C4-2FC9-4894-A06D-5BDFE2A670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31510" y="6183940"/>
                <a:ext cx="899315" cy="899315"/>
              </a:xfrm>
              <a:prstGeom prst="arc">
                <a:avLst>
                  <a:gd name="adj1" fmla="val 16200000"/>
                  <a:gd name="adj2" fmla="val 4971885"/>
                </a:avLst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FD4226CB-DA46-430E-BEAB-022AC3D04C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flipV="1">
                <a:off x="7031510" y="6183940"/>
                <a:ext cx="899315" cy="899315"/>
              </a:xfrm>
              <a:prstGeom prst="arc">
                <a:avLst>
                  <a:gd name="adj1" fmla="val 16200000"/>
                  <a:gd name="adj2" fmla="val 4971885"/>
                </a:avLst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7DF4F54C-C1D0-41FC-88E4-47847D6FACB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spect="1"/>
          </p:cNvSpPr>
          <p:nvPr/>
        </p:nvSpPr>
        <p:spPr>
          <a:xfrm>
            <a:off x="6720952" y="5552076"/>
            <a:ext cx="688497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buSzPct val="90000"/>
              <a:defRPr/>
            </a:pPr>
            <a:r>
              <a:rPr lang="en-US" sz="2000" dirty="0">
                <a:ln w="3175">
                  <a:noFill/>
                </a:ln>
                <a:cs typeface="Segoe UI" pitchFamily="34" charset="0"/>
              </a:rPr>
              <a:t>Track and optimize spend</a:t>
            </a:r>
          </a:p>
        </p:txBody>
      </p:sp>
      <p:pic>
        <p:nvPicPr>
          <p:cNvPr id="18" name="Graphic 17" descr="Mining tools">
            <a:extLst>
              <a:ext uri="{FF2B5EF4-FFF2-40B4-BE49-F238E27FC236}">
                <a16:creationId xmlns:a16="http://schemas.microsoft.com/office/drawing/2014/main" id="{7F265824-AEFF-484A-8643-F3FB5367B6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4305" y="4455232"/>
            <a:ext cx="428380" cy="428380"/>
          </a:xfrm>
          <a:prstGeom prst="rect">
            <a:avLst/>
          </a:prstGeom>
        </p:spPr>
      </p:pic>
      <p:pic>
        <p:nvPicPr>
          <p:cNvPr id="20" name="Graphic 19" descr="Aspiration">
            <a:extLst>
              <a:ext uri="{FF2B5EF4-FFF2-40B4-BE49-F238E27FC236}">
                <a16:creationId xmlns:a16="http://schemas.microsoft.com/office/drawing/2014/main" id="{C967F766-DF46-43F6-9259-31BC4A45CD9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2708" y="1264797"/>
            <a:ext cx="531573" cy="531573"/>
          </a:xfrm>
          <a:prstGeom prst="rect">
            <a:avLst/>
          </a:prstGeom>
        </p:spPr>
      </p:pic>
      <p:pic>
        <p:nvPicPr>
          <p:cNvPr id="25" name="Graphic 24" descr="Magic Wand Auto">
            <a:extLst>
              <a:ext uri="{FF2B5EF4-FFF2-40B4-BE49-F238E27FC236}">
                <a16:creationId xmlns:a16="http://schemas.microsoft.com/office/drawing/2014/main" id="{3A4870DF-E386-468B-9492-A05118EC39E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84305" y="3414015"/>
            <a:ext cx="390556" cy="390556"/>
          </a:xfrm>
          <a:prstGeom prst="rect">
            <a:avLst/>
          </a:prstGeom>
        </p:spPr>
      </p:pic>
      <p:pic>
        <p:nvPicPr>
          <p:cNvPr id="28" name="Graphic 27" descr="Coins">
            <a:extLst>
              <a:ext uri="{FF2B5EF4-FFF2-40B4-BE49-F238E27FC236}">
                <a16:creationId xmlns:a16="http://schemas.microsoft.com/office/drawing/2014/main" id="{DE5FD8E9-B733-4D80-B944-FF4F78A851D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84305" y="5513282"/>
            <a:ext cx="406679" cy="406679"/>
          </a:xfrm>
          <a:prstGeom prst="rect">
            <a:avLst/>
          </a:prstGeom>
        </p:spPr>
      </p:pic>
      <p:pic>
        <p:nvPicPr>
          <p:cNvPr id="30" name="Graphic 29" descr="Group of people">
            <a:extLst>
              <a:ext uri="{FF2B5EF4-FFF2-40B4-BE49-F238E27FC236}">
                <a16:creationId xmlns:a16="http://schemas.microsoft.com/office/drawing/2014/main" id="{FE8C1D89-DE3F-4CA8-B0CA-D2938EE2B1A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82443" y="2357718"/>
            <a:ext cx="430242" cy="430242"/>
          </a:xfrm>
          <a:prstGeom prst="rect">
            <a:avLst/>
          </a:prstGeom>
        </p:spPr>
      </p:pic>
      <p:pic>
        <p:nvPicPr>
          <p:cNvPr id="32" name="Graphic 31" descr="Classroom">
            <a:extLst>
              <a:ext uri="{FF2B5EF4-FFF2-40B4-BE49-F238E27FC236}">
                <a16:creationId xmlns:a16="http://schemas.microsoft.com/office/drawing/2014/main" id="{37AC5ED1-BC88-4557-BAA9-6084DBD3EC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32936" y="2451769"/>
            <a:ext cx="2431843" cy="243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59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35" grpId="0"/>
      <p:bldP spid="141" grpId="0"/>
      <p:bldP spid="147" grpId="0"/>
      <p:bldP spid="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D9AD-CAAE-41C7-9F5D-D12E0060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48" y="324564"/>
            <a:ext cx="11865784" cy="1449628"/>
          </a:xfrm>
        </p:spPr>
        <p:txBody>
          <a:bodyPr/>
          <a:lstStyle/>
          <a:p>
            <a:r>
              <a:rPr lang="en-US" sz="4710" b="1" dirty="0">
                <a:solidFill>
                  <a:srgbClr val="0078D4"/>
                </a:solidFill>
                <a:latin typeface="Segoe UI Light (Headings)"/>
              </a:rPr>
              <a:t>Microsoft Cloud Adoption Framework for Azure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67EF27-C1B1-4DFE-848D-B2A96EDB4A88}"/>
              </a:ext>
            </a:extLst>
          </p:cNvPr>
          <p:cNvSpPr/>
          <p:nvPr/>
        </p:nvSpPr>
        <p:spPr>
          <a:xfrm>
            <a:off x="780793" y="5680232"/>
            <a:ext cx="106304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367">
              <a:defRPr/>
            </a:pPr>
            <a:r>
              <a:rPr lang="en-US" sz="4000" dirty="0">
                <a:solidFill>
                  <a:srgbClr val="0078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https://aka.ms/caf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BA0700-02FE-4231-A754-33CB95FE463A}"/>
              </a:ext>
            </a:extLst>
          </p:cNvPr>
          <p:cNvSpPr txBox="1"/>
          <p:nvPr/>
        </p:nvSpPr>
        <p:spPr>
          <a:xfrm>
            <a:off x="7448795" y="1999900"/>
            <a:ext cx="212492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Achieve balance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E35F9FB-5E5C-4DCB-BC8E-E08E79B39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771924" y="2443255"/>
            <a:ext cx="889353" cy="928645"/>
            <a:chOff x="6332226" y="3086687"/>
            <a:chExt cx="1127354" cy="1127350"/>
          </a:xfrm>
        </p:grpSpPr>
        <p:sp>
          <p:nvSpPr>
            <p:cNvPr id="26" name="arrow_16" title="Icon of two arrows that crisscross">
              <a:extLst>
                <a:ext uri="{FF2B5EF4-FFF2-40B4-BE49-F238E27FC236}">
                  <a16:creationId xmlns:a16="http://schemas.microsoft.com/office/drawing/2014/main" id="{3A1B5788-AE51-4907-A7A8-9CB6877A383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61126" y="3403612"/>
              <a:ext cx="669555" cy="493497"/>
            </a:xfrm>
            <a:custGeom>
              <a:avLst/>
              <a:gdLst>
                <a:gd name="T0" fmla="*/ 347 w 347"/>
                <a:gd name="T1" fmla="*/ 206 h 254"/>
                <a:gd name="T2" fmla="*/ 182 w 347"/>
                <a:gd name="T3" fmla="*/ 151 h 254"/>
                <a:gd name="T4" fmla="*/ 135 w 347"/>
                <a:gd name="T5" fmla="*/ 101 h 254"/>
                <a:gd name="T6" fmla="*/ 0 w 347"/>
                <a:gd name="T7" fmla="*/ 47 h 254"/>
                <a:gd name="T8" fmla="*/ 347 w 347"/>
                <a:gd name="T9" fmla="*/ 48 h 254"/>
                <a:gd name="T10" fmla="*/ 158 w 347"/>
                <a:gd name="T11" fmla="*/ 130 h 254"/>
                <a:gd name="T12" fmla="*/ 0 w 347"/>
                <a:gd name="T13" fmla="*/ 207 h 254"/>
                <a:gd name="T14" fmla="*/ 299 w 347"/>
                <a:gd name="T15" fmla="*/ 95 h 254"/>
                <a:gd name="T16" fmla="*/ 347 w 347"/>
                <a:gd name="T17" fmla="*/ 48 h 254"/>
                <a:gd name="T18" fmla="*/ 299 w 347"/>
                <a:gd name="T19" fmla="*/ 0 h 254"/>
                <a:gd name="T20" fmla="*/ 299 w 347"/>
                <a:gd name="T21" fmla="*/ 254 h 254"/>
                <a:gd name="T22" fmla="*/ 347 w 347"/>
                <a:gd name="T23" fmla="*/ 206 h 254"/>
                <a:gd name="T24" fmla="*/ 299 w 347"/>
                <a:gd name="T25" fmla="*/ 15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7" h="254">
                  <a:moveTo>
                    <a:pt x="347" y="206"/>
                  </a:moveTo>
                  <a:cubicBezTo>
                    <a:pt x="258" y="212"/>
                    <a:pt x="213" y="183"/>
                    <a:pt x="182" y="151"/>
                  </a:cubicBezTo>
                  <a:moveTo>
                    <a:pt x="135" y="101"/>
                  </a:moveTo>
                  <a:cubicBezTo>
                    <a:pt x="74" y="47"/>
                    <a:pt x="0" y="47"/>
                    <a:pt x="0" y="47"/>
                  </a:cubicBezTo>
                  <a:moveTo>
                    <a:pt x="347" y="48"/>
                  </a:moveTo>
                  <a:cubicBezTo>
                    <a:pt x="232" y="41"/>
                    <a:pt x="190" y="91"/>
                    <a:pt x="158" y="130"/>
                  </a:cubicBezTo>
                  <a:cubicBezTo>
                    <a:pt x="94" y="207"/>
                    <a:pt x="0" y="207"/>
                    <a:pt x="0" y="207"/>
                  </a:cubicBezTo>
                  <a:moveTo>
                    <a:pt x="299" y="95"/>
                  </a:moveTo>
                  <a:cubicBezTo>
                    <a:pt x="347" y="48"/>
                    <a:pt x="347" y="48"/>
                    <a:pt x="347" y="48"/>
                  </a:cubicBezTo>
                  <a:cubicBezTo>
                    <a:pt x="299" y="0"/>
                    <a:pt x="299" y="0"/>
                    <a:pt x="299" y="0"/>
                  </a:cubicBezTo>
                  <a:moveTo>
                    <a:pt x="299" y="254"/>
                  </a:moveTo>
                  <a:cubicBezTo>
                    <a:pt x="347" y="206"/>
                    <a:pt x="347" y="206"/>
                    <a:pt x="347" y="206"/>
                  </a:cubicBezTo>
                  <a:cubicBezTo>
                    <a:pt x="299" y="158"/>
                    <a:pt x="299" y="158"/>
                    <a:pt x="299" y="158"/>
                  </a:cubicBezTo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B192A67-6F09-43C0-9BCA-8659255997F9}"/>
                </a:ext>
              </a:extLst>
            </p:cNvPr>
            <p:cNvSpPr/>
            <p:nvPr/>
          </p:nvSpPr>
          <p:spPr bwMode="auto">
            <a:xfrm>
              <a:off x="6332226" y="3086687"/>
              <a:ext cx="1127354" cy="1127350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5102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AC40EA-A54D-4956-80BD-85C03B5E1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83308" y="2443255"/>
            <a:ext cx="889353" cy="928646"/>
            <a:chOff x="4604491" y="2816427"/>
            <a:chExt cx="1127354" cy="112735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5C3EF39-FF80-45BF-BA9D-1051FD2440D5}"/>
                </a:ext>
              </a:extLst>
            </p:cNvPr>
            <p:cNvSpPr/>
            <p:nvPr/>
          </p:nvSpPr>
          <p:spPr bwMode="auto">
            <a:xfrm>
              <a:off x="4604491" y="2816427"/>
              <a:ext cx="1127354" cy="1127350"/>
            </a:xfrm>
            <a:prstGeom prst="ellipse">
              <a:avLst/>
            </a:prstGeom>
            <a:noFill/>
            <a:ln w="381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5102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arrow_5" title="Icon of two arrows pointing across from each other">
              <a:extLst>
                <a:ext uri="{FF2B5EF4-FFF2-40B4-BE49-F238E27FC236}">
                  <a16:creationId xmlns:a16="http://schemas.microsoft.com/office/drawing/2014/main" id="{19F044BF-42DE-4D3D-989F-889DEEA6D2B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22450" y="3032991"/>
              <a:ext cx="691436" cy="694224"/>
            </a:xfrm>
            <a:custGeom>
              <a:avLst/>
              <a:gdLst>
                <a:gd name="T0" fmla="*/ 102 w 248"/>
                <a:gd name="T1" fmla="*/ 0 h 249"/>
                <a:gd name="T2" fmla="*/ 176 w 248"/>
                <a:gd name="T3" fmla="*/ 73 h 249"/>
                <a:gd name="T4" fmla="*/ 102 w 248"/>
                <a:gd name="T5" fmla="*/ 147 h 249"/>
                <a:gd name="T6" fmla="*/ 176 w 248"/>
                <a:gd name="T7" fmla="*/ 73 h 249"/>
                <a:gd name="T8" fmla="*/ 0 w 248"/>
                <a:gd name="T9" fmla="*/ 73 h 249"/>
                <a:gd name="T10" fmla="*/ 146 w 248"/>
                <a:gd name="T11" fmla="*/ 103 h 249"/>
                <a:gd name="T12" fmla="*/ 72 w 248"/>
                <a:gd name="T13" fmla="*/ 176 h 249"/>
                <a:gd name="T14" fmla="*/ 146 w 248"/>
                <a:gd name="T15" fmla="*/ 249 h 249"/>
                <a:gd name="T16" fmla="*/ 72 w 248"/>
                <a:gd name="T17" fmla="*/ 176 h 249"/>
                <a:gd name="T18" fmla="*/ 248 w 248"/>
                <a:gd name="T19" fmla="*/ 17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9">
                  <a:moveTo>
                    <a:pt x="102" y="0"/>
                  </a:moveTo>
                  <a:lnTo>
                    <a:pt x="176" y="73"/>
                  </a:lnTo>
                  <a:lnTo>
                    <a:pt x="102" y="147"/>
                  </a:lnTo>
                  <a:moveTo>
                    <a:pt x="176" y="73"/>
                  </a:moveTo>
                  <a:lnTo>
                    <a:pt x="0" y="73"/>
                  </a:lnTo>
                  <a:moveTo>
                    <a:pt x="146" y="103"/>
                  </a:moveTo>
                  <a:lnTo>
                    <a:pt x="72" y="176"/>
                  </a:lnTo>
                  <a:lnTo>
                    <a:pt x="146" y="249"/>
                  </a:lnTo>
                  <a:moveTo>
                    <a:pt x="72" y="176"/>
                  </a:moveTo>
                  <a:lnTo>
                    <a:pt x="248" y="176"/>
                  </a:lnTo>
                </a:path>
              </a:pathLst>
            </a:custGeom>
            <a:noFill/>
            <a:ln w="19050" cap="sq">
              <a:solidFill>
                <a:srgbClr val="0078D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9" name="Group 28" descr="Circle that rotates">
            <a:extLst>
              <a:ext uri="{FF2B5EF4-FFF2-40B4-BE49-F238E27FC236}">
                <a16:creationId xmlns:a16="http://schemas.microsoft.com/office/drawing/2014/main" id="{F6856311-00C4-4C65-BEC4-997AE110DF49}"/>
              </a:ext>
            </a:extLst>
          </p:cNvPr>
          <p:cNvGrpSpPr/>
          <p:nvPr/>
        </p:nvGrpSpPr>
        <p:grpSpPr>
          <a:xfrm>
            <a:off x="1050342" y="1135835"/>
            <a:ext cx="4201722" cy="4201722"/>
            <a:chOff x="5928360" y="269969"/>
            <a:chExt cx="6064844" cy="606484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041C9F3-3896-4851-ACF2-222DB8AD4D26}"/>
                </a:ext>
              </a:extLst>
            </p:cNvPr>
            <p:cNvGrpSpPr/>
            <p:nvPr/>
          </p:nvGrpSpPr>
          <p:grpSpPr>
            <a:xfrm>
              <a:off x="6343470" y="559092"/>
              <a:ext cx="5269360" cy="5366969"/>
              <a:chOff x="6343470" y="559092"/>
              <a:chExt cx="5269360" cy="5366969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D857E99-779F-4838-97B9-20CDC3A09998}"/>
                  </a:ext>
                </a:extLst>
              </p:cNvPr>
              <p:cNvGrpSpPr/>
              <p:nvPr/>
            </p:nvGrpSpPr>
            <p:grpSpPr>
              <a:xfrm>
                <a:off x="6343470" y="619621"/>
                <a:ext cx="5269360" cy="5306440"/>
                <a:chOff x="6343470" y="619621"/>
                <a:chExt cx="5269360" cy="5306440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2C11AAEC-2B7F-4A79-8346-FFE93D9ECB9D}"/>
                    </a:ext>
                  </a:extLst>
                </p:cNvPr>
                <p:cNvSpPr/>
                <p:nvPr/>
              </p:nvSpPr>
              <p:spPr bwMode="auto">
                <a:xfrm>
                  <a:off x="6343470" y="656701"/>
                  <a:ext cx="5269360" cy="5269360"/>
                </a:xfrm>
                <a:prstGeom prst="ellipse">
                  <a:avLst/>
                </a:prstGeom>
                <a:noFill/>
                <a:ln w="50800">
                  <a:solidFill>
                    <a:schemeClr val="accent3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CA837BF-F1F8-40C0-A27C-24BD946FC1D0}"/>
                    </a:ext>
                  </a:extLst>
                </p:cNvPr>
                <p:cNvSpPr/>
                <p:nvPr/>
              </p:nvSpPr>
              <p:spPr bwMode="auto">
                <a:xfrm>
                  <a:off x="8751570" y="619621"/>
                  <a:ext cx="394950" cy="2547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3048189-2ACC-4D53-9136-5309E9608952}"/>
                    </a:ext>
                  </a:extLst>
                </p:cNvPr>
                <p:cNvSpPr/>
                <p:nvPr/>
              </p:nvSpPr>
              <p:spPr bwMode="auto">
                <a:xfrm rot="7341331">
                  <a:off x="10944327" y="4491463"/>
                  <a:ext cx="394950" cy="2547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163354DC-6273-41CC-996C-B4EFD2C596B0}"/>
                    </a:ext>
                  </a:extLst>
                </p:cNvPr>
                <p:cNvSpPr/>
                <p:nvPr/>
              </p:nvSpPr>
              <p:spPr bwMode="auto">
                <a:xfrm rot="14352268" flipH="1">
                  <a:off x="6606058" y="4479322"/>
                  <a:ext cx="394950" cy="2547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12ED2DD8-B922-4C66-B256-A5E76770FB88}"/>
                  </a:ext>
                </a:extLst>
              </p:cNvPr>
              <p:cNvSpPr/>
              <p:nvPr/>
            </p:nvSpPr>
            <p:spPr bwMode="auto">
              <a:xfrm rot="5235495">
                <a:off x="8720093" y="581778"/>
                <a:ext cx="212026" cy="166654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8760FBDD-F943-4849-9BD7-61E8801139B5}"/>
                  </a:ext>
                </a:extLst>
              </p:cNvPr>
              <p:cNvSpPr/>
              <p:nvPr/>
            </p:nvSpPr>
            <p:spPr bwMode="auto">
              <a:xfrm rot="12779463">
                <a:off x="11169242" y="4477146"/>
                <a:ext cx="212026" cy="166654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6A630640-ECB9-483E-80B6-FFCBE166D6EC}"/>
                  </a:ext>
                </a:extLst>
              </p:cNvPr>
              <p:cNvSpPr/>
              <p:nvPr/>
            </p:nvSpPr>
            <p:spPr bwMode="auto">
              <a:xfrm rot="19726302">
                <a:off x="6691281" y="4669066"/>
                <a:ext cx="212026" cy="166654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3188C73-CA82-4D63-9F73-8226C065E814}"/>
                </a:ext>
              </a:extLst>
            </p:cNvPr>
            <p:cNvSpPr/>
            <p:nvPr/>
          </p:nvSpPr>
          <p:spPr bwMode="auto">
            <a:xfrm>
              <a:off x="5928360" y="269969"/>
              <a:ext cx="6064844" cy="6064844"/>
            </a:xfrm>
            <a:prstGeom prst="ellipse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7" name="Group 46" descr="People, process, technology cycle">
            <a:extLst>
              <a:ext uri="{FF2B5EF4-FFF2-40B4-BE49-F238E27FC236}">
                <a16:creationId xmlns:a16="http://schemas.microsoft.com/office/drawing/2014/main" id="{C949D983-C26F-41C5-B0B6-5FC8371ED379}"/>
              </a:ext>
            </a:extLst>
          </p:cNvPr>
          <p:cNvGrpSpPr/>
          <p:nvPr/>
        </p:nvGrpSpPr>
        <p:grpSpPr>
          <a:xfrm>
            <a:off x="1250569" y="1396136"/>
            <a:ext cx="3846108" cy="3986134"/>
            <a:chOff x="6085880" y="530303"/>
            <a:chExt cx="5709057" cy="591690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D04F7B-5857-416C-A75E-A1BA05668F0F}"/>
                </a:ext>
              </a:extLst>
            </p:cNvPr>
            <p:cNvSpPr txBox="1"/>
            <p:nvPr/>
          </p:nvSpPr>
          <p:spPr>
            <a:xfrm rot="18303160">
              <a:off x="6143534" y="472649"/>
              <a:ext cx="5324368" cy="5439676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prstTxWarp prst="textArchUp">
                <a:avLst/>
              </a:prstTxWarp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People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F3038A3-A270-415D-ABEA-BF25C9101B0A}"/>
                </a:ext>
              </a:extLst>
            </p:cNvPr>
            <p:cNvSpPr txBox="1"/>
            <p:nvPr/>
          </p:nvSpPr>
          <p:spPr>
            <a:xfrm rot="3600000">
              <a:off x="6412915" y="534659"/>
              <a:ext cx="5324368" cy="5439676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prstTxWarp prst="textArchUp">
                <a:avLst/>
              </a:prstTxWarp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Process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1879980-082D-4518-A64A-2DBBC0D8B9A6}"/>
                </a:ext>
              </a:extLst>
            </p:cNvPr>
            <p:cNvSpPr txBox="1"/>
            <p:nvPr/>
          </p:nvSpPr>
          <p:spPr>
            <a:xfrm>
              <a:off x="6183423" y="1007535"/>
              <a:ext cx="5462760" cy="543967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prstTxWarp prst="textArchDown">
                <a:avLst>
                  <a:gd name="adj" fmla="val 333329"/>
                </a:avLst>
              </a:prstTxWarp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Technology</a:t>
              </a:r>
            </a:p>
          </p:txBody>
        </p:sp>
      </p:grpSp>
      <p:grpSp>
        <p:nvGrpSpPr>
          <p:cNvPr id="51" name="Group 50" descr="Documentation, tools, templates, best practices circle">
            <a:extLst>
              <a:ext uri="{FF2B5EF4-FFF2-40B4-BE49-F238E27FC236}">
                <a16:creationId xmlns:a16="http://schemas.microsoft.com/office/drawing/2014/main" id="{E9A15883-DDFF-47B4-ACE4-DE3EA9F5E8AB}"/>
              </a:ext>
            </a:extLst>
          </p:cNvPr>
          <p:cNvGrpSpPr/>
          <p:nvPr/>
        </p:nvGrpSpPr>
        <p:grpSpPr>
          <a:xfrm>
            <a:off x="1540227" y="1606976"/>
            <a:ext cx="3232912" cy="3224100"/>
            <a:chOff x="3866077" y="1051605"/>
            <a:chExt cx="4666445" cy="4653727"/>
          </a:xfrm>
          <a:solidFill>
            <a:schemeClr val="accent1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F648B16-5E16-4221-9913-6EAE7E7513AA}"/>
                </a:ext>
              </a:extLst>
            </p:cNvPr>
            <p:cNvGrpSpPr/>
            <p:nvPr/>
          </p:nvGrpSpPr>
          <p:grpSpPr>
            <a:xfrm>
              <a:off x="3866077" y="1051605"/>
              <a:ext cx="4666445" cy="4653727"/>
              <a:chOff x="3769633" y="1061799"/>
              <a:chExt cx="4822560" cy="4809418"/>
            </a:xfrm>
            <a:grp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EE01E55-F4B3-425B-A285-C2C1527260D3}"/>
                  </a:ext>
                </a:extLst>
              </p:cNvPr>
              <p:cNvSpPr/>
              <p:nvPr/>
            </p:nvSpPr>
            <p:spPr>
              <a:xfrm>
                <a:off x="3769633" y="1061799"/>
                <a:ext cx="2393330" cy="2393330"/>
              </a:xfrm>
              <a:custGeom>
                <a:avLst/>
                <a:gdLst>
                  <a:gd name="connsiteX0" fmla="*/ 0 w 2393330"/>
                  <a:gd name="connsiteY0" fmla="*/ 2393330 h 2393330"/>
                  <a:gd name="connsiteX1" fmla="*/ 2393330 w 2393330"/>
                  <a:gd name="connsiteY1" fmla="*/ 0 h 2393330"/>
                  <a:gd name="connsiteX2" fmla="*/ 2393330 w 2393330"/>
                  <a:gd name="connsiteY2" fmla="*/ 2393330 h 2393330"/>
                  <a:gd name="connsiteX3" fmla="*/ 0 w 2393330"/>
                  <a:gd name="connsiteY3" fmla="*/ 2393330 h 2393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3330" h="2393330">
                    <a:moveTo>
                      <a:pt x="0" y="2393330"/>
                    </a:moveTo>
                    <a:cubicBezTo>
                      <a:pt x="0" y="1071530"/>
                      <a:pt x="1071530" y="0"/>
                      <a:pt x="2393330" y="0"/>
                    </a:cubicBezTo>
                    <a:lnTo>
                      <a:pt x="2393330" y="2393330"/>
                    </a:lnTo>
                    <a:lnTo>
                      <a:pt x="0" y="23933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71246" tIns="971246" rIns="270256" bIns="270256" numCol="1" spcCol="1270" anchor="ctr" anchorCtr="0">
                <a:noAutofit/>
              </a:bodyPr>
              <a:lstStyle/>
              <a:p>
                <a:pPr marL="0" marR="0" lvl="0" indent="0" algn="l" defTabSz="16891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6038F0A-F753-49E4-8A32-64BB90A48B98}"/>
                  </a:ext>
                </a:extLst>
              </p:cNvPr>
              <p:cNvSpPr/>
              <p:nvPr/>
            </p:nvSpPr>
            <p:spPr>
              <a:xfrm>
                <a:off x="6198862" y="1061799"/>
                <a:ext cx="2393330" cy="2393330"/>
              </a:xfrm>
              <a:custGeom>
                <a:avLst/>
                <a:gdLst>
                  <a:gd name="connsiteX0" fmla="*/ 0 w 2393330"/>
                  <a:gd name="connsiteY0" fmla="*/ 2393330 h 2393330"/>
                  <a:gd name="connsiteX1" fmla="*/ 2393330 w 2393330"/>
                  <a:gd name="connsiteY1" fmla="*/ 0 h 2393330"/>
                  <a:gd name="connsiteX2" fmla="*/ 2393330 w 2393330"/>
                  <a:gd name="connsiteY2" fmla="*/ 2393330 h 2393330"/>
                  <a:gd name="connsiteX3" fmla="*/ 0 w 2393330"/>
                  <a:gd name="connsiteY3" fmla="*/ 2393330 h 2393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3330" h="2393330">
                    <a:moveTo>
                      <a:pt x="0" y="0"/>
                    </a:moveTo>
                    <a:cubicBezTo>
                      <a:pt x="1321800" y="0"/>
                      <a:pt x="2393330" y="1071530"/>
                      <a:pt x="2393330" y="2393330"/>
                    </a:cubicBezTo>
                    <a:lnTo>
                      <a:pt x="0" y="23933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70256" tIns="971246" rIns="971246" bIns="270256" numCol="1" spcCol="1270" anchor="ctr" anchorCtr="0">
                <a:noAutofit/>
              </a:bodyPr>
              <a:lstStyle/>
              <a:p>
                <a:pPr marL="0" marR="0" lvl="0" indent="0" algn="l" defTabSz="16891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A103F56-91D4-4FB6-83C2-23E0FDBC60E0}"/>
                  </a:ext>
                </a:extLst>
              </p:cNvPr>
              <p:cNvSpPr/>
              <p:nvPr/>
            </p:nvSpPr>
            <p:spPr>
              <a:xfrm>
                <a:off x="6198862" y="3477886"/>
                <a:ext cx="2393331" cy="2393331"/>
              </a:xfrm>
              <a:custGeom>
                <a:avLst/>
                <a:gdLst>
                  <a:gd name="connsiteX0" fmla="*/ 0 w 2393330"/>
                  <a:gd name="connsiteY0" fmla="*/ 2393330 h 2393330"/>
                  <a:gd name="connsiteX1" fmla="*/ 2393330 w 2393330"/>
                  <a:gd name="connsiteY1" fmla="*/ 0 h 2393330"/>
                  <a:gd name="connsiteX2" fmla="*/ 2393330 w 2393330"/>
                  <a:gd name="connsiteY2" fmla="*/ 2393330 h 2393330"/>
                  <a:gd name="connsiteX3" fmla="*/ 0 w 2393330"/>
                  <a:gd name="connsiteY3" fmla="*/ 2393330 h 2393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3330" h="2393330">
                    <a:moveTo>
                      <a:pt x="2393330" y="0"/>
                    </a:moveTo>
                    <a:cubicBezTo>
                      <a:pt x="2393330" y="1321800"/>
                      <a:pt x="1321800" y="2393330"/>
                      <a:pt x="0" y="2393330"/>
                    </a:cubicBezTo>
                    <a:lnTo>
                      <a:pt x="0" y="0"/>
                    </a:lnTo>
                    <a:lnTo>
                      <a:pt x="23933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70256" tIns="270257" rIns="971247" bIns="971246" numCol="1" spcCol="1270" anchor="ctr" anchorCtr="0">
                <a:noAutofit/>
              </a:bodyPr>
              <a:lstStyle/>
              <a:p>
                <a:pPr marL="0" marR="0" lvl="0" indent="0" algn="l" defTabSz="16891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F93ADEC-2C73-45F1-8F09-0638D1E7F485}"/>
                  </a:ext>
                </a:extLst>
              </p:cNvPr>
              <p:cNvSpPr/>
              <p:nvPr/>
            </p:nvSpPr>
            <p:spPr>
              <a:xfrm>
                <a:off x="3769633" y="3477887"/>
                <a:ext cx="2393330" cy="2393330"/>
              </a:xfrm>
              <a:custGeom>
                <a:avLst/>
                <a:gdLst>
                  <a:gd name="connsiteX0" fmla="*/ 0 w 2393330"/>
                  <a:gd name="connsiteY0" fmla="*/ 2393330 h 2393330"/>
                  <a:gd name="connsiteX1" fmla="*/ 2393330 w 2393330"/>
                  <a:gd name="connsiteY1" fmla="*/ 0 h 2393330"/>
                  <a:gd name="connsiteX2" fmla="*/ 2393330 w 2393330"/>
                  <a:gd name="connsiteY2" fmla="*/ 2393330 h 2393330"/>
                  <a:gd name="connsiteX3" fmla="*/ 0 w 2393330"/>
                  <a:gd name="connsiteY3" fmla="*/ 2393330 h 2393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3330" h="2393330">
                    <a:moveTo>
                      <a:pt x="2393330" y="2393330"/>
                    </a:moveTo>
                    <a:cubicBezTo>
                      <a:pt x="1071530" y="2393330"/>
                      <a:pt x="0" y="1321800"/>
                      <a:pt x="0" y="0"/>
                    </a:cubicBezTo>
                    <a:lnTo>
                      <a:pt x="2393330" y="0"/>
                    </a:lnTo>
                    <a:lnTo>
                      <a:pt x="2393330" y="23933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71246" tIns="270256" rIns="270256" bIns="971246" numCol="1" spcCol="1270" anchor="ctr" anchorCtr="0">
                <a:noAutofit/>
              </a:bodyPr>
              <a:lstStyle/>
              <a:p>
                <a:pPr marL="0" marR="0" lvl="0" indent="0" algn="l" defTabSz="16891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3" name="Trackers_EADF" title="Icon of a clipboard with a checklist on it">
              <a:extLst>
                <a:ext uri="{FF2B5EF4-FFF2-40B4-BE49-F238E27FC236}">
                  <a16:creationId xmlns:a16="http://schemas.microsoft.com/office/drawing/2014/main" id="{48638930-C61C-4F49-B1CB-2E193D34F7A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7100000">
              <a:off x="4196292" y="2689253"/>
              <a:ext cx="285936" cy="389887"/>
            </a:xfrm>
            <a:custGeom>
              <a:avLst/>
              <a:gdLst>
                <a:gd name="T0" fmla="*/ 1000 w 2750"/>
                <a:gd name="T1" fmla="*/ 375 h 3750"/>
                <a:gd name="T2" fmla="*/ 1375 w 2750"/>
                <a:gd name="T3" fmla="*/ 0 h 3750"/>
                <a:gd name="T4" fmla="*/ 1750 w 2750"/>
                <a:gd name="T5" fmla="*/ 375 h 3750"/>
                <a:gd name="T6" fmla="*/ 1750 w 2750"/>
                <a:gd name="T7" fmla="*/ 500 h 3750"/>
                <a:gd name="T8" fmla="*/ 2250 w 2750"/>
                <a:gd name="T9" fmla="*/ 500 h 3750"/>
                <a:gd name="T10" fmla="*/ 2250 w 2750"/>
                <a:gd name="T11" fmla="*/ 1000 h 3750"/>
                <a:gd name="T12" fmla="*/ 500 w 2750"/>
                <a:gd name="T13" fmla="*/ 1000 h 3750"/>
                <a:gd name="T14" fmla="*/ 500 w 2750"/>
                <a:gd name="T15" fmla="*/ 500 h 3750"/>
                <a:gd name="T16" fmla="*/ 1000 w 2750"/>
                <a:gd name="T17" fmla="*/ 500 h 3750"/>
                <a:gd name="T18" fmla="*/ 1000 w 2750"/>
                <a:gd name="T19" fmla="*/ 375 h 3750"/>
                <a:gd name="T20" fmla="*/ 500 w 2750"/>
                <a:gd name="T21" fmla="*/ 500 h 3750"/>
                <a:gd name="T22" fmla="*/ 0 w 2750"/>
                <a:gd name="T23" fmla="*/ 500 h 3750"/>
                <a:gd name="T24" fmla="*/ 0 w 2750"/>
                <a:gd name="T25" fmla="*/ 3750 h 3750"/>
                <a:gd name="T26" fmla="*/ 2750 w 2750"/>
                <a:gd name="T27" fmla="*/ 3750 h 3750"/>
                <a:gd name="T28" fmla="*/ 2750 w 2750"/>
                <a:gd name="T29" fmla="*/ 500 h 3750"/>
                <a:gd name="T30" fmla="*/ 2250 w 2750"/>
                <a:gd name="T31" fmla="*/ 500 h 3750"/>
                <a:gd name="T32" fmla="*/ 2375 w 2750"/>
                <a:gd name="T33" fmla="*/ 1750 h 3750"/>
                <a:gd name="T34" fmla="*/ 1375 w 2750"/>
                <a:gd name="T35" fmla="*/ 1750 h 3750"/>
                <a:gd name="T36" fmla="*/ 2375 w 2750"/>
                <a:gd name="T37" fmla="*/ 2500 h 3750"/>
                <a:gd name="T38" fmla="*/ 1375 w 2750"/>
                <a:gd name="T39" fmla="*/ 2500 h 3750"/>
                <a:gd name="T40" fmla="*/ 2375 w 2750"/>
                <a:gd name="T41" fmla="*/ 3250 h 3750"/>
                <a:gd name="T42" fmla="*/ 1375 w 2750"/>
                <a:gd name="T43" fmla="*/ 3250 h 3750"/>
                <a:gd name="T44" fmla="*/ 500 w 2750"/>
                <a:gd name="T45" fmla="*/ 1500 h 3750"/>
                <a:gd name="T46" fmla="*/ 750 w 2750"/>
                <a:gd name="T47" fmla="*/ 1750 h 3750"/>
                <a:gd name="T48" fmla="*/ 1125 w 2750"/>
                <a:gd name="T49" fmla="*/ 1375 h 3750"/>
                <a:gd name="T50" fmla="*/ 500 w 2750"/>
                <a:gd name="T51" fmla="*/ 2250 h 3750"/>
                <a:gd name="T52" fmla="*/ 750 w 2750"/>
                <a:gd name="T53" fmla="*/ 2500 h 3750"/>
                <a:gd name="T54" fmla="*/ 1125 w 2750"/>
                <a:gd name="T55" fmla="*/ 2125 h 3750"/>
                <a:gd name="T56" fmla="*/ 500 w 2750"/>
                <a:gd name="T57" fmla="*/ 3000 h 3750"/>
                <a:gd name="T58" fmla="*/ 750 w 2750"/>
                <a:gd name="T59" fmla="*/ 3250 h 3750"/>
                <a:gd name="T60" fmla="*/ 1125 w 2750"/>
                <a:gd name="T61" fmla="*/ 2875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0" h="3750">
                  <a:moveTo>
                    <a:pt x="1000" y="375"/>
                  </a:moveTo>
                  <a:cubicBezTo>
                    <a:pt x="1000" y="168"/>
                    <a:pt x="1168" y="0"/>
                    <a:pt x="1375" y="0"/>
                  </a:cubicBezTo>
                  <a:cubicBezTo>
                    <a:pt x="1582" y="0"/>
                    <a:pt x="1750" y="168"/>
                    <a:pt x="1750" y="375"/>
                  </a:cubicBezTo>
                  <a:cubicBezTo>
                    <a:pt x="1750" y="500"/>
                    <a:pt x="1750" y="500"/>
                    <a:pt x="1750" y="500"/>
                  </a:cubicBezTo>
                  <a:cubicBezTo>
                    <a:pt x="2250" y="500"/>
                    <a:pt x="2250" y="500"/>
                    <a:pt x="2250" y="500"/>
                  </a:cubicBezTo>
                  <a:cubicBezTo>
                    <a:pt x="2250" y="1000"/>
                    <a:pt x="2250" y="1000"/>
                    <a:pt x="2250" y="1000"/>
                  </a:cubicBezTo>
                  <a:cubicBezTo>
                    <a:pt x="500" y="1000"/>
                    <a:pt x="500" y="1000"/>
                    <a:pt x="500" y="1000"/>
                  </a:cubicBezTo>
                  <a:cubicBezTo>
                    <a:pt x="500" y="500"/>
                    <a:pt x="500" y="500"/>
                    <a:pt x="500" y="500"/>
                  </a:cubicBezTo>
                  <a:cubicBezTo>
                    <a:pt x="1000" y="500"/>
                    <a:pt x="1000" y="500"/>
                    <a:pt x="1000" y="500"/>
                  </a:cubicBezTo>
                  <a:lnTo>
                    <a:pt x="1000" y="375"/>
                  </a:lnTo>
                  <a:close/>
                  <a:moveTo>
                    <a:pt x="500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750"/>
                    <a:pt x="0" y="3750"/>
                    <a:pt x="0" y="3750"/>
                  </a:cubicBezTo>
                  <a:cubicBezTo>
                    <a:pt x="2750" y="3750"/>
                    <a:pt x="2750" y="3750"/>
                    <a:pt x="2750" y="3750"/>
                  </a:cubicBezTo>
                  <a:cubicBezTo>
                    <a:pt x="2750" y="500"/>
                    <a:pt x="2750" y="500"/>
                    <a:pt x="2750" y="500"/>
                  </a:cubicBezTo>
                  <a:cubicBezTo>
                    <a:pt x="2250" y="500"/>
                    <a:pt x="2250" y="500"/>
                    <a:pt x="2250" y="500"/>
                  </a:cubicBezTo>
                  <a:moveTo>
                    <a:pt x="2375" y="1750"/>
                  </a:moveTo>
                  <a:cubicBezTo>
                    <a:pt x="1375" y="1750"/>
                    <a:pt x="1375" y="1750"/>
                    <a:pt x="1375" y="1750"/>
                  </a:cubicBezTo>
                  <a:moveTo>
                    <a:pt x="2375" y="2500"/>
                  </a:moveTo>
                  <a:cubicBezTo>
                    <a:pt x="1375" y="2500"/>
                    <a:pt x="1375" y="2500"/>
                    <a:pt x="1375" y="2500"/>
                  </a:cubicBezTo>
                  <a:moveTo>
                    <a:pt x="2375" y="3250"/>
                  </a:moveTo>
                  <a:cubicBezTo>
                    <a:pt x="1375" y="3250"/>
                    <a:pt x="1375" y="3250"/>
                    <a:pt x="1375" y="3250"/>
                  </a:cubicBezTo>
                  <a:moveTo>
                    <a:pt x="500" y="1500"/>
                  </a:moveTo>
                  <a:cubicBezTo>
                    <a:pt x="750" y="1750"/>
                    <a:pt x="750" y="1750"/>
                    <a:pt x="750" y="1750"/>
                  </a:cubicBezTo>
                  <a:cubicBezTo>
                    <a:pt x="1125" y="1375"/>
                    <a:pt x="1125" y="1375"/>
                    <a:pt x="1125" y="1375"/>
                  </a:cubicBezTo>
                  <a:moveTo>
                    <a:pt x="500" y="2250"/>
                  </a:moveTo>
                  <a:cubicBezTo>
                    <a:pt x="750" y="2500"/>
                    <a:pt x="750" y="2500"/>
                    <a:pt x="750" y="2500"/>
                  </a:cubicBezTo>
                  <a:cubicBezTo>
                    <a:pt x="1125" y="2125"/>
                    <a:pt x="1125" y="2125"/>
                    <a:pt x="1125" y="2125"/>
                  </a:cubicBezTo>
                  <a:moveTo>
                    <a:pt x="500" y="3000"/>
                  </a:moveTo>
                  <a:cubicBezTo>
                    <a:pt x="750" y="3250"/>
                    <a:pt x="750" y="3250"/>
                    <a:pt x="750" y="3250"/>
                  </a:cubicBezTo>
                  <a:cubicBezTo>
                    <a:pt x="1125" y="2875"/>
                    <a:pt x="1125" y="2875"/>
                    <a:pt x="1125" y="2875"/>
                  </a:cubicBezTo>
                </a:path>
              </a:pathLst>
            </a:custGeom>
            <a:grp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DeveloperTools_EC7A" title="Icon of a wrench and a screwdriver">
              <a:extLst>
                <a:ext uri="{FF2B5EF4-FFF2-40B4-BE49-F238E27FC236}">
                  <a16:creationId xmlns:a16="http://schemas.microsoft.com/office/drawing/2014/main" id="{FBD0457A-ED3B-4315-B6F2-8188EC1D11C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2700000">
              <a:off x="7247135" y="1603250"/>
              <a:ext cx="247443" cy="389887"/>
            </a:xfrm>
            <a:custGeom>
              <a:avLst/>
              <a:gdLst>
                <a:gd name="T0" fmla="*/ 765 w 2384"/>
                <a:gd name="T1" fmla="*/ 958 h 3756"/>
                <a:gd name="T2" fmla="*/ 765 w 2384"/>
                <a:gd name="T3" fmla="*/ 3500 h 3756"/>
                <a:gd name="T4" fmla="*/ 509 w 2384"/>
                <a:gd name="T5" fmla="*/ 3756 h 3756"/>
                <a:gd name="T6" fmla="*/ 509 w 2384"/>
                <a:gd name="T7" fmla="*/ 3756 h 3756"/>
                <a:gd name="T8" fmla="*/ 253 w 2384"/>
                <a:gd name="T9" fmla="*/ 3500 h 3756"/>
                <a:gd name="T10" fmla="*/ 253 w 2384"/>
                <a:gd name="T11" fmla="*/ 958 h 3756"/>
                <a:gd name="T12" fmla="*/ 0 w 2384"/>
                <a:gd name="T13" fmla="*/ 518 h 3756"/>
                <a:gd name="T14" fmla="*/ 509 w 2384"/>
                <a:gd name="T15" fmla="*/ 9 h 3756"/>
                <a:gd name="T16" fmla="*/ 1018 w 2384"/>
                <a:gd name="T17" fmla="*/ 518 h 3756"/>
                <a:gd name="T18" fmla="*/ 765 w 2384"/>
                <a:gd name="T19" fmla="*/ 958 h 3756"/>
                <a:gd name="T20" fmla="*/ 1503 w 2384"/>
                <a:gd name="T21" fmla="*/ 2012 h 3756"/>
                <a:gd name="T22" fmla="*/ 1503 w 2384"/>
                <a:gd name="T23" fmla="*/ 3500 h 3756"/>
                <a:gd name="T24" fmla="*/ 1759 w 2384"/>
                <a:gd name="T25" fmla="*/ 3756 h 3756"/>
                <a:gd name="T26" fmla="*/ 1759 w 2384"/>
                <a:gd name="T27" fmla="*/ 3756 h 3756"/>
                <a:gd name="T28" fmla="*/ 2015 w 2384"/>
                <a:gd name="T29" fmla="*/ 3500 h 3756"/>
                <a:gd name="T30" fmla="*/ 2015 w 2384"/>
                <a:gd name="T31" fmla="*/ 2012 h 3756"/>
                <a:gd name="T32" fmla="*/ 509 w 2384"/>
                <a:gd name="T33" fmla="*/ 0 h 3756"/>
                <a:gd name="T34" fmla="*/ 509 w 2384"/>
                <a:gd name="T35" fmla="*/ 509 h 3756"/>
                <a:gd name="T36" fmla="*/ 1134 w 2384"/>
                <a:gd name="T37" fmla="*/ 2012 h 3756"/>
                <a:gd name="T38" fmla="*/ 2384 w 2384"/>
                <a:gd name="T39" fmla="*/ 2012 h 3756"/>
                <a:gd name="T40" fmla="*/ 1759 w 2384"/>
                <a:gd name="T41" fmla="*/ 2012 h 3756"/>
                <a:gd name="T42" fmla="*/ 1759 w 2384"/>
                <a:gd name="T43" fmla="*/ 711 h 3756"/>
                <a:gd name="T44" fmla="*/ 2015 w 2384"/>
                <a:gd name="T45" fmla="*/ 9 h 3756"/>
                <a:gd name="T46" fmla="*/ 1503 w 2384"/>
                <a:gd name="T47" fmla="*/ 9 h 3756"/>
                <a:gd name="T48" fmla="*/ 1503 w 2384"/>
                <a:gd name="T49" fmla="*/ 510 h 3756"/>
                <a:gd name="T50" fmla="*/ 1759 w 2384"/>
                <a:gd name="T51" fmla="*/ 756 h 3756"/>
                <a:gd name="T52" fmla="*/ 2015 w 2384"/>
                <a:gd name="T53" fmla="*/ 510 h 3756"/>
                <a:gd name="T54" fmla="*/ 2015 w 2384"/>
                <a:gd name="T55" fmla="*/ 9 h 3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84" h="3756">
                  <a:moveTo>
                    <a:pt x="765" y="958"/>
                  </a:moveTo>
                  <a:cubicBezTo>
                    <a:pt x="765" y="3500"/>
                    <a:pt x="765" y="3500"/>
                    <a:pt x="765" y="3500"/>
                  </a:cubicBezTo>
                  <a:cubicBezTo>
                    <a:pt x="765" y="3641"/>
                    <a:pt x="650" y="3756"/>
                    <a:pt x="509" y="3756"/>
                  </a:cubicBezTo>
                  <a:cubicBezTo>
                    <a:pt x="509" y="3756"/>
                    <a:pt x="509" y="3756"/>
                    <a:pt x="509" y="3756"/>
                  </a:cubicBezTo>
                  <a:cubicBezTo>
                    <a:pt x="368" y="3756"/>
                    <a:pt x="253" y="3641"/>
                    <a:pt x="253" y="3500"/>
                  </a:cubicBezTo>
                  <a:cubicBezTo>
                    <a:pt x="253" y="958"/>
                    <a:pt x="253" y="958"/>
                    <a:pt x="253" y="958"/>
                  </a:cubicBezTo>
                  <a:cubicBezTo>
                    <a:pt x="102" y="869"/>
                    <a:pt x="0" y="706"/>
                    <a:pt x="0" y="518"/>
                  </a:cubicBezTo>
                  <a:cubicBezTo>
                    <a:pt x="0" y="237"/>
                    <a:pt x="228" y="9"/>
                    <a:pt x="509" y="9"/>
                  </a:cubicBezTo>
                  <a:cubicBezTo>
                    <a:pt x="790" y="9"/>
                    <a:pt x="1018" y="237"/>
                    <a:pt x="1018" y="518"/>
                  </a:cubicBezTo>
                  <a:cubicBezTo>
                    <a:pt x="1018" y="706"/>
                    <a:pt x="916" y="869"/>
                    <a:pt x="765" y="958"/>
                  </a:cubicBezTo>
                  <a:close/>
                  <a:moveTo>
                    <a:pt x="1503" y="2012"/>
                  </a:moveTo>
                  <a:cubicBezTo>
                    <a:pt x="1503" y="3500"/>
                    <a:pt x="1503" y="3500"/>
                    <a:pt x="1503" y="3500"/>
                  </a:cubicBezTo>
                  <a:cubicBezTo>
                    <a:pt x="1503" y="3641"/>
                    <a:pt x="1618" y="3756"/>
                    <a:pt x="1759" y="3756"/>
                  </a:cubicBezTo>
                  <a:cubicBezTo>
                    <a:pt x="1759" y="3756"/>
                    <a:pt x="1759" y="3756"/>
                    <a:pt x="1759" y="3756"/>
                  </a:cubicBezTo>
                  <a:cubicBezTo>
                    <a:pt x="1900" y="3756"/>
                    <a:pt x="2015" y="3641"/>
                    <a:pt x="2015" y="3500"/>
                  </a:cubicBezTo>
                  <a:cubicBezTo>
                    <a:pt x="2015" y="2012"/>
                    <a:pt x="2015" y="2012"/>
                    <a:pt x="2015" y="2012"/>
                  </a:cubicBezTo>
                  <a:moveTo>
                    <a:pt x="509" y="0"/>
                  </a:moveTo>
                  <a:cubicBezTo>
                    <a:pt x="509" y="509"/>
                    <a:pt x="509" y="509"/>
                    <a:pt x="509" y="509"/>
                  </a:cubicBezTo>
                  <a:moveTo>
                    <a:pt x="1134" y="2012"/>
                  </a:moveTo>
                  <a:cubicBezTo>
                    <a:pt x="2384" y="2012"/>
                    <a:pt x="2384" y="2012"/>
                    <a:pt x="2384" y="2012"/>
                  </a:cubicBezTo>
                  <a:moveTo>
                    <a:pt x="1759" y="2012"/>
                  </a:moveTo>
                  <a:cubicBezTo>
                    <a:pt x="1759" y="711"/>
                    <a:pt x="1759" y="711"/>
                    <a:pt x="1759" y="711"/>
                  </a:cubicBezTo>
                  <a:moveTo>
                    <a:pt x="2015" y="9"/>
                  </a:moveTo>
                  <a:cubicBezTo>
                    <a:pt x="1503" y="9"/>
                    <a:pt x="1503" y="9"/>
                    <a:pt x="1503" y="9"/>
                  </a:cubicBezTo>
                  <a:cubicBezTo>
                    <a:pt x="1503" y="510"/>
                    <a:pt x="1503" y="510"/>
                    <a:pt x="1503" y="510"/>
                  </a:cubicBezTo>
                  <a:cubicBezTo>
                    <a:pt x="1759" y="756"/>
                    <a:pt x="1759" y="756"/>
                    <a:pt x="1759" y="756"/>
                  </a:cubicBezTo>
                  <a:cubicBezTo>
                    <a:pt x="2015" y="510"/>
                    <a:pt x="2015" y="510"/>
                    <a:pt x="2015" y="510"/>
                  </a:cubicBezTo>
                  <a:lnTo>
                    <a:pt x="2015" y="9"/>
                  </a:lnTo>
                  <a:close/>
                </a:path>
              </a:pathLst>
            </a:custGeom>
            <a:grp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hand_3" title="Icon of a hand giving a thumbs-up">
              <a:extLst>
                <a:ext uri="{FF2B5EF4-FFF2-40B4-BE49-F238E27FC236}">
                  <a16:creationId xmlns:a16="http://schemas.microsoft.com/office/drawing/2014/main" id="{4DD600EA-EBD3-4D9C-A272-A3F97375B756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4242419" y="3889531"/>
              <a:ext cx="352190" cy="308464"/>
            </a:xfrm>
            <a:custGeom>
              <a:avLst/>
              <a:gdLst>
                <a:gd name="T0" fmla="*/ 0 w 323"/>
                <a:gd name="T1" fmla="*/ 199 h 283"/>
                <a:gd name="T2" fmla="*/ 0 w 323"/>
                <a:gd name="T3" fmla="*/ 260 h 283"/>
                <a:gd name="T4" fmla="*/ 60 w 323"/>
                <a:gd name="T5" fmla="*/ 260 h 283"/>
                <a:gd name="T6" fmla="*/ 95 w 323"/>
                <a:gd name="T7" fmla="*/ 264 h 283"/>
                <a:gd name="T8" fmla="*/ 148 w 323"/>
                <a:gd name="T9" fmla="*/ 282 h 283"/>
                <a:gd name="T10" fmla="*/ 250 w 323"/>
                <a:gd name="T11" fmla="*/ 282 h 283"/>
                <a:gd name="T12" fmla="*/ 265 w 323"/>
                <a:gd name="T13" fmla="*/ 281 h 283"/>
                <a:gd name="T14" fmla="*/ 275 w 323"/>
                <a:gd name="T15" fmla="*/ 272 h 283"/>
                <a:gd name="T16" fmla="*/ 320 w 323"/>
                <a:gd name="T17" fmla="*/ 141 h 283"/>
                <a:gd name="T18" fmla="*/ 316 w 323"/>
                <a:gd name="T19" fmla="*/ 117 h 283"/>
                <a:gd name="T20" fmla="*/ 302 w 323"/>
                <a:gd name="T21" fmla="*/ 110 h 283"/>
                <a:gd name="T22" fmla="*/ 214 w 323"/>
                <a:gd name="T23" fmla="*/ 110 h 283"/>
                <a:gd name="T24" fmla="*/ 217 w 323"/>
                <a:gd name="T25" fmla="*/ 79 h 283"/>
                <a:gd name="T26" fmla="*/ 234 w 323"/>
                <a:gd name="T27" fmla="*/ 41 h 283"/>
                <a:gd name="T28" fmla="*/ 228 w 323"/>
                <a:gd name="T29" fmla="*/ 5 h 283"/>
                <a:gd name="T30" fmla="*/ 208 w 323"/>
                <a:gd name="T31" fmla="*/ 8 h 283"/>
                <a:gd name="T32" fmla="*/ 101 w 323"/>
                <a:gd name="T33" fmla="*/ 115 h 283"/>
                <a:gd name="T34" fmla="*/ 77 w 323"/>
                <a:gd name="T35" fmla="*/ 129 h 283"/>
                <a:gd name="T36" fmla="*/ 0 w 323"/>
                <a:gd name="T37" fmla="*/ 131 h 283"/>
                <a:gd name="T38" fmla="*/ 0 w 323"/>
                <a:gd name="T39" fmla="*/ 19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3" h="283">
                  <a:moveTo>
                    <a:pt x="0" y="199"/>
                  </a:moveTo>
                  <a:cubicBezTo>
                    <a:pt x="0" y="260"/>
                    <a:pt x="0" y="260"/>
                    <a:pt x="0" y="260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60" y="260"/>
                    <a:pt x="84" y="261"/>
                    <a:pt x="95" y="264"/>
                  </a:cubicBezTo>
                  <a:cubicBezTo>
                    <a:pt x="106" y="267"/>
                    <a:pt x="129" y="282"/>
                    <a:pt x="148" y="282"/>
                  </a:cubicBezTo>
                  <a:cubicBezTo>
                    <a:pt x="167" y="282"/>
                    <a:pt x="250" y="282"/>
                    <a:pt x="250" y="282"/>
                  </a:cubicBezTo>
                  <a:cubicBezTo>
                    <a:pt x="250" y="282"/>
                    <a:pt x="260" y="283"/>
                    <a:pt x="265" y="281"/>
                  </a:cubicBezTo>
                  <a:cubicBezTo>
                    <a:pt x="272" y="279"/>
                    <a:pt x="275" y="272"/>
                    <a:pt x="275" y="272"/>
                  </a:cubicBezTo>
                  <a:cubicBezTo>
                    <a:pt x="320" y="141"/>
                    <a:pt x="320" y="141"/>
                    <a:pt x="320" y="141"/>
                  </a:cubicBezTo>
                  <a:cubicBezTo>
                    <a:pt x="320" y="141"/>
                    <a:pt x="323" y="125"/>
                    <a:pt x="316" y="117"/>
                  </a:cubicBezTo>
                  <a:cubicBezTo>
                    <a:pt x="310" y="111"/>
                    <a:pt x="302" y="110"/>
                    <a:pt x="302" y="110"/>
                  </a:cubicBezTo>
                  <a:cubicBezTo>
                    <a:pt x="214" y="110"/>
                    <a:pt x="214" y="110"/>
                    <a:pt x="214" y="110"/>
                  </a:cubicBezTo>
                  <a:cubicBezTo>
                    <a:pt x="214" y="110"/>
                    <a:pt x="213" y="90"/>
                    <a:pt x="217" y="79"/>
                  </a:cubicBezTo>
                  <a:cubicBezTo>
                    <a:pt x="222" y="69"/>
                    <a:pt x="232" y="50"/>
                    <a:pt x="234" y="41"/>
                  </a:cubicBezTo>
                  <a:cubicBezTo>
                    <a:pt x="235" y="31"/>
                    <a:pt x="239" y="10"/>
                    <a:pt x="228" y="5"/>
                  </a:cubicBezTo>
                  <a:cubicBezTo>
                    <a:pt x="217" y="0"/>
                    <a:pt x="208" y="8"/>
                    <a:pt x="208" y="8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1" y="115"/>
                    <a:pt x="91" y="126"/>
                    <a:pt x="77" y="129"/>
                  </a:cubicBezTo>
                  <a:cubicBezTo>
                    <a:pt x="64" y="132"/>
                    <a:pt x="0" y="131"/>
                    <a:pt x="0" y="131"/>
                  </a:cubicBezTo>
                  <a:lnTo>
                    <a:pt x="0" y="199"/>
                  </a:lnTo>
                  <a:close/>
                </a:path>
              </a:pathLst>
            </a:custGeom>
            <a:grp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GenericApp_EB3B" title="Icon of an app window">
              <a:extLst>
                <a:ext uri="{FF2B5EF4-FFF2-40B4-BE49-F238E27FC236}">
                  <a16:creationId xmlns:a16="http://schemas.microsoft.com/office/drawing/2014/main" id="{70140172-9BC0-42F0-9FE7-793F1C1310A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9800000">
              <a:off x="6891417" y="4906410"/>
              <a:ext cx="423627" cy="339035"/>
            </a:xfrm>
            <a:custGeom>
              <a:avLst/>
              <a:gdLst>
                <a:gd name="T0" fmla="*/ 5088 w 5088"/>
                <a:gd name="T1" fmla="*/ 4072 h 4072"/>
                <a:gd name="T2" fmla="*/ 0 w 5088"/>
                <a:gd name="T3" fmla="*/ 4072 h 4072"/>
                <a:gd name="T4" fmla="*/ 0 w 5088"/>
                <a:gd name="T5" fmla="*/ 0 h 4072"/>
                <a:gd name="T6" fmla="*/ 5088 w 5088"/>
                <a:gd name="T7" fmla="*/ 0 h 4072"/>
                <a:gd name="T8" fmla="*/ 5088 w 5088"/>
                <a:gd name="T9" fmla="*/ 4072 h 4072"/>
                <a:gd name="T10" fmla="*/ 0 w 5088"/>
                <a:gd name="T11" fmla="*/ 1018 h 4072"/>
                <a:gd name="T12" fmla="*/ 5004 w 5088"/>
                <a:gd name="T13" fmla="*/ 1018 h 4072"/>
                <a:gd name="T14" fmla="*/ 2035 w 5088"/>
                <a:gd name="T15" fmla="*/ 1697 h 4072"/>
                <a:gd name="T16" fmla="*/ 678 w 5088"/>
                <a:gd name="T17" fmla="*/ 1697 h 4072"/>
                <a:gd name="T18" fmla="*/ 678 w 5088"/>
                <a:gd name="T19" fmla="*/ 3393 h 4072"/>
                <a:gd name="T20" fmla="*/ 2035 w 5088"/>
                <a:gd name="T21" fmla="*/ 3393 h 4072"/>
                <a:gd name="T22" fmla="*/ 2035 w 5088"/>
                <a:gd name="T23" fmla="*/ 1697 h 4072"/>
                <a:gd name="T24" fmla="*/ 2544 w 5088"/>
                <a:gd name="T25" fmla="*/ 1697 h 4072"/>
                <a:gd name="T26" fmla="*/ 3561 w 5088"/>
                <a:gd name="T27" fmla="*/ 1697 h 4072"/>
                <a:gd name="T28" fmla="*/ 2544 w 5088"/>
                <a:gd name="T29" fmla="*/ 2375 h 4072"/>
                <a:gd name="T30" fmla="*/ 3561 w 5088"/>
                <a:gd name="T31" fmla="*/ 2375 h 4072"/>
                <a:gd name="T32" fmla="*/ 2544 w 5088"/>
                <a:gd name="T33" fmla="*/ 3054 h 4072"/>
                <a:gd name="T34" fmla="*/ 3222 w 5088"/>
                <a:gd name="T35" fmla="*/ 3054 h 4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88" h="4072">
                  <a:moveTo>
                    <a:pt x="5088" y="4072"/>
                  </a:moveTo>
                  <a:lnTo>
                    <a:pt x="0" y="4072"/>
                  </a:lnTo>
                  <a:lnTo>
                    <a:pt x="0" y="0"/>
                  </a:lnTo>
                  <a:lnTo>
                    <a:pt x="5088" y="0"/>
                  </a:lnTo>
                  <a:lnTo>
                    <a:pt x="5088" y="4072"/>
                  </a:lnTo>
                  <a:moveTo>
                    <a:pt x="0" y="1018"/>
                  </a:moveTo>
                  <a:lnTo>
                    <a:pt x="5004" y="1018"/>
                  </a:lnTo>
                  <a:moveTo>
                    <a:pt x="2035" y="1697"/>
                  </a:moveTo>
                  <a:lnTo>
                    <a:pt x="678" y="1697"/>
                  </a:lnTo>
                  <a:lnTo>
                    <a:pt x="678" y="3393"/>
                  </a:lnTo>
                  <a:lnTo>
                    <a:pt x="2035" y="3393"/>
                  </a:lnTo>
                  <a:lnTo>
                    <a:pt x="2035" y="1697"/>
                  </a:lnTo>
                  <a:moveTo>
                    <a:pt x="2544" y="1697"/>
                  </a:moveTo>
                  <a:lnTo>
                    <a:pt x="3561" y="1697"/>
                  </a:lnTo>
                  <a:moveTo>
                    <a:pt x="2544" y="2375"/>
                  </a:moveTo>
                  <a:lnTo>
                    <a:pt x="3561" y="2375"/>
                  </a:lnTo>
                  <a:moveTo>
                    <a:pt x="2544" y="3054"/>
                  </a:moveTo>
                  <a:lnTo>
                    <a:pt x="3222" y="3054"/>
                  </a:lnTo>
                </a:path>
              </a:pathLst>
            </a:custGeom>
            <a:grp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EB60926-3BBB-421B-8172-3AD90A013E54}"/>
              </a:ext>
            </a:extLst>
          </p:cNvPr>
          <p:cNvSpPr txBox="1"/>
          <p:nvPr/>
        </p:nvSpPr>
        <p:spPr>
          <a:xfrm rot="18994072">
            <a:off x="2124971" y="1797541"/>
            <a:ext cx="2863184" cy="345395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prstTxWarp prst="textArchUp">
              <a:avLst/>
            </a:prstTxWarp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     Documentation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EA01B3A-5F26-417E-9743-85A9C12F7905}"/>
              </a:ext>
            </a:extLst>
          </p:cNvPr>
          <p:cNvSpPr txBox="1"/>
          <p:nvPr/>
        </p:nvSpPr>
        <p:spPr>
          <a:xfrm rot="2700000">
            <a:off x="1373061" y="1854212"/>
            <a:ext cx="2863182" cy="344736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prstTxWarp prst="textArchUp">
              <a:avLst/>
            </a:prstTxWarp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         Tools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AA9F9B-C3E1-4B6E-A482-499C0F95BFA9}"/>
              </a:ext>
            </a:extLst>
          </p:cNvPr>
          <p:cNvSpPr txBox="1"/>
          <p:nvPr/>
        </p:nvSpPr>
        <p:spPr>
          <a:xfrm rot="18773687">
            <a:off x="1506878" y="1328143"/>
            <a:ext cx="2863184" cy="33875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prstTxWarp prst="textArchDown">
              <a:avLst/>
            </a:prstTxWarp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        Templates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AF0796-4131-4524-9464-1D937DEABC92}"/>
              </a:ext>
            </a:extLst>
          </p:cNvPr>
          <p:cNvSpPr txBox="1"/>
          <p:nvPr/>
        </p:nvSpPr>
        <p:spPr>
          <a:xfrm rot="2700000">
            <a:off x="1973637" y="1286000"/>
            <a:ext cx="2863182" cy="342663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prstTxWarp prst="textArchDown">
              <a:avLst/>
            </a:prstTxWarp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        Best practices</a:t>
            </a:r>
          </a:p>
        </p:txBody>
      </p:sp>
      <p:sp>
        <p:nvSpPr>
          <p:cNvPr id="65" name="Oval 64" descr="White circle">
            <a:extLst>
              <a:ext uri="{FF2B5EF4-FFF2-40B4-BE49-F238E27FC236}">
                <a16:creationId xmlns:a16="http://schemas.microsoft.com/office/drawing/2014/main" id="{6B6CFEF3-2A50-48FB-8DA1-912D3AB719FC}"/>
              </a:ext>
            </a:extLst>
          </p:cNvPr>
          <p:cNvSpPr/>
          <p:nvPr/>
        </p:nvSpPr>
        <p:spPr bwMode="auto">
          <a:xfrm>
            <a:off x="2109468" y="2162610"/>
            <a:ext cx="2114030" cy="2114030"/>
          </a:xfrm>
          <a:prstGeom prst="ellipse">
            <a:avLst/>
          </a:prstGeom>
          <a:solidFill>
            <a:schemeClr val="bg1"/>
          </a:solidFill>
          <a:ln w="317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cloud" title="Icon of a cloud">
            <a:extLst>
              <a:ext uri="{FF2B5EF4-FFF2-40B4-BE49-F238E27FC236}">
                <a16:creationId xmlns:a16="http://schemas.microsoft.com/office/drawing/2014/main" id="{432F26D4-B614-4A24-A16A-0DF87BBE914B}"/>
              </a:ext>
            </a:extLst>
          </p:cNvPr>
          <p:cNvSpPr>
            <a:spLocks noChangeAspect="1"/>
          </p:cNvSpPr>
          <p:nvPr/>
        </p:nvSpPr>
        <p:spPr bwMode="auto">
          <a:xfrm>
            <a:off x="2630251" y="2877994"/>
            <a:ext cx="1072464" cy="68326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31750" cap="sq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6" name="Group 15" descr="scale">
            <a:extLst>
              <a:ext uri="{FF2B5EF4-FFF2-40B4-BE49-F238E27FC236}">
                <a16:creationId xmlns:a16="http://schemas.microsoft.com/office/drawing/2014/main" id="{1D6B6AD0-480C-4E9D-A690-9E210E1AF2A6}"/>
              </a:ext>
            </a:extLst>
          </p:cNvPr>
          <p:cNvGrpSpPr/>
          <p:nvPr/>
        </p:nvGrpSpPr>
        <p:grpSpPr>
          <a:xfrm>
            <a:off x="7211284" y="3486250"/>
            <a:ext cx="2651030" cy="890588"/>
            <a:chOff x="7211284" y="3486250"/>
            <a:chExt cx="2651030" cy="890588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949E793-BD37-4F9E-B91D-23F7983A75E4}"/>
                </a:ext>
              </a:extLst>
            </p:cNvPr>
            <p:cNvCxnSpPr>
              <a:cxnSpLocks/>
            </p:cNvCxnSpPr>
            <p:nvPr/>
          </p:nvCxnSpPr>
          <p:spPr>
            <a:xfrm>
              <a:off x="7211284" y="3486251"/>
              <a:ext cx="2651030" cy="0"/>
            </a:xfrm>
            <a:prstGeom prst="line">
              <a:avLst/>
            </a:prstGeom>
            <a:ln w="57150">
              <a:solidFill>
                <a:schemeClr val="accent2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E1CC248-57E8-4A7A-AD05-E372215CF0A8}"/>
                </a:ext>
              </a:extLst>
            </p:cNvPr>
            <p:cNvCxnSpPr>
              <a:cxnSpLocks/>
            </p:cNvCxnSpPr>
            <p:nvPr/>
          </p:nvCxnSpPr>
          <p:spPr>
            <a:xfrm>
              <a:off x="7391418" y="4376838"/>
              <a:ext cx="2290763" cy="0"/>
            </a:xfrm>
            <a:prstGeom prst="line">
              <a:avLst/>
            </a:prstGeom>
            <a:ln w="57150">
              <a:solidFill>
                <a:schemeClr val="accent2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41F9DA1-A792-4A42-889F-D5E77E6BCABD}"/>
                </a:ext>
              </a:extLst>
            </p:cNvPr>
            <p:cNvCxnSpPr/>
            <p:nvPr/>
          </p:nvCxnSpPr>
          <p:spPr>
            <a:xfrm flipH="1">
              <a:off x="8536446" y="3486250"/>
              <a:ext cx="707" cy="505157"/>
            </a:xfrm>
            <a:prstGeom prst="line">
              <a:avLst/>
            </a:prstGeom>
            <a:ln w="57150">
              <a:solidFill>
                <a:schemeClr val="accent2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516226-AE24-478D-8753-C3F057D1A07E}"/>
                </a:ext>
              </a:extLst>
            </p:cNvPr>
            <p:cNvSpPr/>
            <p:nvPr/>
          </p:nvSpPr>
          <p:spPr bwMode="auto">
            <a:xfrm>
              <a:off x="7640970" y="3971760"/>
              <a:ext cx="1791658" cy="405078"/>
            </a:xfrm>
            <a:custGeom>
              <a:avLst/>
              <a:gdLst>
                <a:gd name="connsiteX0" fmla="*/ 895829 w 1791658"/>
                <a:gd name="connsiteY0" fmla="*/ 0 h 405078"/>
                <a:gd name="connsiteX1" fmla="*/ 1786320 w 1791658"/>
                <a:gd name="connsiteY1" fmla="*/ 396782 h 405078"/>
                <a:gd name="connsiteX2" fmla="*/ 1791658 w 1791658"/>
                <a:gd name="connsiteY2" fmla="*/ 405078 h 405078"/>
                <a:gd name="connsiteX3" fmla="*/ 0 w 1791658"/>
                <a:gd name="connsiteY3" fmla="*/ 405078 h 405078"/>
                <a:gd name="connsiteX4" fmla="*/ 5338 w 1791658"/>
                <a:gd name="connsiteY4" fmla="*/ 396782 h 405078"/>
                <a:gd name="connsiteX5" fmla="*/ 895829 w 1791658"/>
                <a:gd name="connsiteY5" fmla="*/ 0 h 40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1658" h="405078">
                  <a:moveTo>
                    <a:pt x="895829" y="0"/>
                  </a:moveTo>
                  <a:cubicBezTo>
                    <a:pt x="1280355" y="0"/>
                    <a:pt x="1614826" y="160441"/>
                    <a:pt x="1786320" y="396782"/>
                  </a:cubicBezTo>
                  <a:lnTo>
                    <a:pt x="1791658" y="405078"/>
                  </a:lnTo>
                  <a:lnTo>
                    <a:pt x="0" y="405078"/>
                  </a:lnTo>
                  <a:lnTo>
                    <a:pt x="5338" y="396782"/>
                  </a:lnTo>
                  <a:cubicBezTo>
                    <a:pt x="176832" y="160441"/>
                    <a:pt x="511304" y="0"/>
                    <a:pt x="895829" y="0"/>
                  </a:cubicBezTo>
                  <a:close/>
                </a:path>
              </a:pathLst>
            </a:custGeom>
            <a:ln w="57150">
              <a:solidFill>
                <a:schemeClr val="accent2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409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accel="10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25428E-6 0.04494 L 2.25428E-6 2.41943E-6 " pathEditMode="relative" rAng="0" ptsTypes="AA">
                                      <p:cBhvr>
                                        <p:cTn id="44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4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" presetClass="emph" presetSubtype="0" accel="10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" presetClass="emph" presetSubtype="0" accel="10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2552 -3.7037E-7 L 3.125E-6 -3.7037E-7 " pathEditMode="relative" rAng="0" ptsTypes="AA">
                                      <p:cBhvr>
                                        <p:cTn id="57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2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14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  <p:bldP spid="66" grpId="0" animBg="1"/>
      <p:bldP spid="6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E67EF27-C1B1-4DFE-848D-B2A96EDB4A88}"/>
              </a:ext>
            </a:extLst>
          </p:cNvPr>
          <p:cNvSpPr/>
          <p:nvPr/>
        </p:nvSpPr>
        <p:spPr>
          <a:xfrm>
            <a:off x="780793" y="5680232"/>
            <a:ext cx="106304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367">
              <a:defRPr/>
            </a:pPr>
            <a:r>
              <a:rPr lang="en-US" sz="4000" dirty="0">
                <a:solidFill>
                  <a:srgbClr val="0078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https://aka.ms/AzureAC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7B24E-8B64-416C-9A64-77207FD2E9A7}"/>
              </a:ext>
            </a:extLst>
          </p:cNvPr>
          <p:cNvSpPr txBox="1"/>
          <p:nvPr/>
        </p:nvSpPr>
        <p:spPr>
          <a:xfrm>
            <a:off x="604058" y="205047"/>
            <a:ext cx="10196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Segoe UI Light (Headings)"/>
              </a:rPr>
              <a:t>Azure Architecture </a:t>
            </a:r>
            <a:r>
              <a:rPr lang="en-GB" sz="4400" dirty="0" err="1">
                <a:solidFill>
                  <a:schemeClr val="bg1"/>
                </a:solidFill>
                <a:latin typeface="Segoe UI Light (Headings)"/>
              </a:rPr>
              <a:t>Center</a:t>
            </a:r>
            <a:endParaRPr lang="en-GB" sz="4400" dirty="0">
              <a:solidFill>
                <a:schemeClr val="bg1"/>
              </a:solidFill>
              <a:latin typeface="Segoe UI Light (Headings)"/>
            </a:endParaRPr>
          </a:p>
        </p:txBody>
      </p:sp>
      <p:pic>
        <p:nvPicPr>
          <p:cNvPr id="9" name="Graphic 8" descr="Architecture">
            <a:extLst>
              <a:ext uri="{FF2B5EF4-FFF2-40B4-BE49-F238E27FC236}">
                <a16:creationId xmlns:a16="http://schemas.microsoft.com/office/drawing/2014/main" id="{8D843295-48BA-4DC0-B014-D6D7DF51C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0283" y="1873134"/>
            <a:ext cx="2781993" cy="2781993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0260C0D9-26CA-41CF-BC95-A1AB1AF13FBC}"/>
              </a:ext>
            </a:extLst>
          </p:cNvPr>
          <p:cNvGrpSpPr/>
          <p:nvPr/>
        </p:nvGrpSpPr>
        <p:grpSpPr>
          <a:xfrm>
            <a:off x="0" y="6494753"/>
            <a:ext cx="12192000" cy="472960"/>
            <a:chOff x="0" y="6494753"/>
            <a:chExt cx="12192000" cy="4729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4125E45-971F-4239-BD0C-5B60D6B8EB46}"/>
                </a:ext>
              </a:extLst>
            </p:cNvPr>
            <p:cNvSpPr/>
            <p:nvPr/>
          </p:nvSpPr>
          <p:spPr>
            <a:xfrm>
              <a:off x="0" y="6494753"/>
              <a:ext cx="12192000" cy="361507"/>
            </a:xfrm>
            <a:prstGeom prst="rect">
              <a:avLst/>
            </a:prstGeom>
            <a:solidFill>
              <a:srgbClr val="007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5814D60-1F81-42A3-A30A-661FE6841728}"/>
                </a:ext>
              </a:extLst>
            </p:cNvPr>
            <p:cNvSpPr txBox="1"/>
            <p:nvPr/>
          </p:nvSpPr>
          <p:spPr>
            <a:xfrm>
              <a:off x="9520101" y="6536826"/>
              <a:ext cx="23976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0" i="0" kern="0" spc="-20" baseline="0" dirty="0">
                  <a:solidFill>
                    <a:schemeClr val="bg1"/>
                  </a:solidFill>
                  <a:latin typeface="Segoe UI Semibold" charset="0"/>
                </a:rPr>
                <a:t>Microsoft Azure    </a:t>
              </a:r>
              <a:r>
                <a:rPr lang="en-US" sz="1100" b="0" i="0" kern="0" spc="-20" baseline="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|  @Techielass</a:t>
              </a:r>
              <a:endPara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endParaRPr>
            </a:p>
            <a:p>
              <a:endParaRPr lang="en-GB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24771AE-E04B-4737-91CA-01BD9A606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425" y="1241270"/>
            <a:ext cx="7108601" cy="34138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72084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449BB-1BF2-4BB0-846A-CF44317E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12" y="435827"/>
            <a:ext cx="11018520" cy="947806"/>
          </a:xfrm>
        </p:spPr>
        <p:txBody>
          <a:bodyPr/>
          <a:lstStyle/>
          <a:p>
            <a:r>
              <a:rPr lang="en-US" sz="4710" spc="-100" dirty="0">
                <a:solidFill>
                  <a:srgbClr val="0078D4"/>
                </a:solidFill>
                <a:latin typeface="Segoe UI Light (Headings)"/>
              </a:rPr>
              <a:t>Azure migration center </a:t>
            </a:r>
            <a:br>
              <a:rPr lang="en-US" sz="4710" spc="-100" dirty="0">
                <a:solidFill>
                  <a:srgbClr val="0078D4"/>
                </a:solidFill>
                <a:latin typeface="Segoe UI Light (Headings)"/>
              </a:rPr>
            </a:br>
            <a:br>
              <a:rPr lang="en-US" sz="4710" spc="0" dirty="0">
                <a:solidFill>
                  <a:srgbClr val="0078D4"/>
                </a:solidFill>
                <a:latin typeface="Segoe UI Light (Headings)"/>
                <a:cs typeface="Segoe UI Semilight" panose="020B0402040204020203" pitchFamily="34" charset="0"/>
              </a:rPr>
            </a:br>
            <a:endParaRPr lang="en-US" sz="4710" spc="0" dirty="0">
              <a:solidFill>
                <a:srgbClr val="0078D4"/>
              </a:solidFill>
              <a:latin typeface="Segoe UI Light (Headings)"/>
              <a:cs typeface="Segoe UI Semilight" panose="020B04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C1669-768D-4987-9622-2CF7C7DD5680}"/>
              </a:ext>
            </a:extLst>
          </p:cNvPr>
          <p:cNvSpPr txBox="1"/>
          <p:nvPr/>
        </p:nvSpPr>
        <p:spPr>
          <a:xfrm>
            <a:off x="8035987" y="5538063"/>
            <a:ext cx="285815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Azure.com/Migration</a:t>
            </a:r>
          </a:p>
        </p:txBody>
      </p:sp>
      <p:pic>
        <p:nvPicPr>
          <p:cNvPr id="7" name="scrollAugust">
            <a:hlinkClick r:id="" action="ppaction://media"/>
            <a:extLst>
              <a:ext uri="{FF2B5EF4-FFF2-40B4-BE49-F238E27FC236}">
                <a16:creationId xmlns:a16="http://schemas.microsoft.com/office/drawing/2014/main" id="{A5A07F7D-3CE1-4359-B650-6D5A4D2203E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87157" y="2148251"/>
            <a:ext cx="5579187" cy="31382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3E2A3F2-E493-4876-81EA-0E5219F002FE}"/>
              </a:ext>
            </a:extLst>
          </p:cNvPr>
          <p:cNvSpPr txBox="1">
            <a:spLocks/>
          </p:cNvSpPr>
          <p:nvPr/>
        </p:nvSpPr>
        <p:spPr>
          <a:xfrm>
            <a:off x="225656" y="3914119"/>
            <a:ext cx="1644425" cy="5816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Migration journey and strategies</a:t>
            </a:r>
            <a:br>
              <a:rPr kumimoji="0" lang="en-US" sz="14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BE29D-BC4A-4DC5-850A-9F2FE859CC67}"/>
              </a:ext>
            </a:extLst>
          </p:cNvPr>
          <p:cNvSpPr txBox="1"/>
          <p:nvPr/>
        </p:nvSpPr>
        <p:spPr>
          <a:xfrm>
            <a:off x="376231" y="3133800"/>
            <a:ext cx="1527662" cy="387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19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rPr>
              <a:t>Guidance</a:t>
            </a:r>
            <a:endParaRPr kumimoji="0" lang="en-US" sz="2800" b="1" i="0" u="none" strike="noStrike" kern="1200" cap="none" spc="0" normalizeH="0" baseline="0" noProof="0">
              <a:ln w="3175">
                <a:noFill/>
              </a:ln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4410082-9EEE-40C3-8333-59CDCBF14565}"/>
              </a:ext>
            </a:extLst>
          </p:cNvPr>
          <p:cNvSpPr txBox="1">
            <a:spLocks/>
          </p:cNvSpPr>
          <p:nvPr/>
        </p:nvSpPr>
        <p:spPr>
          <a:xfrm>
            <a:off x="4674776" y="3914119"/>
            <a:ext cx="1828801" cy="1938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Migration experts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1B76C-DF04-43E6-A339-6F1EF04EA37D}"/>
              </a:ext>
            </a:extLst>
          </p:cNvPr>
          <p:cNvSpPr txBox="1"/>
          <p:nvPr/>
        </p:nvSpPr>
        <p:spPr>
          <a:xfrm>
            <a:off x="4918214" y="3133800"/>
            <a:ext cx="1352037" cy="387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19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rPr>
              <a:t>Partners</a:t>
            </a:r>
            <a:endParaRPr kumimoji="0" lang="en-US" sz="2800" b="1" i="0" u="none" strike="noStrike" kern="1200" cap="none" spc="0" normalizeH="0" baseline="0" noProof="0">
              <a:ln w="3175">
                <a:noFill/>
              </a:ln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D98B5B-C2AE-45C2-B012-8F63E932B96D}"/>
              </a:ext>
            </a:extLst>
          </p:cNvPr>
          <p:cNvSpPr txBox="1">
            <a:spLocks/>
          </p:cNvSpPr>
          <p:nvPr/>
        </p:nvSpPr>
        <p:spPr>
          <a:xfrm>
            <a:off x="2435267" y="3914119"/>
            <a:ext cx="1828800" cy="1938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Right tools for the job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671587-FACF-49B1-A113-2BF825189EBC}"/>
              </a:ext>
            </a:extLst>
          </p:cNvPr>
          <p:cNvSpPr txBox="1"/>
          <p:nvPr/>
        </p:nvSpPr>
        <p:spPr>
          <a:xfrm>
            <a:off x="2927885" y="3133800"/>
            <a:ext cx="843564" cy="387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19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rPr>
              <a:t>Tools</a:t>
            </a:r>
            <a:endParaRPr kumimoji="0" lang="en-US" sz="2800" b="1" i="0" u="none" strike="noStrike" kern="1200" cap="none" spc="0" normalizeH="0" baseline="0" noProof="0">
              <a:ln w="3175">
                <a:noFill/>
              </a:ln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64322C-0625-4891-A857-D3E3B316D1A9}"/>
              </a:ext>
            </a:extLst>
          </p:cNvPr>
          <p:cNvCxnSpPr/>
          <p:nvPr/>
        </p:nvCxnSpPr>
        <p:spPr>
          <a:xfrm>
            <a:off x="225655" y="3795881"/>
            <a:ext cx="1828800" cy="0"/>
          </a:xfrm>
          <a:prstGeom prst="line">
            <a:avLst/>
          </a:prstGeom>
          <a:noFill/>
          <a:ln w="19050" cap="flat" cmpd="sng" algn="ctr">
            <a:solidFill>
              <a:srgbClr val="0078D4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9755A9-B331-4BD5-A6E1-16FAD097A325}"/>
              </a:ext>
            </a:extLst>
          </p:cNvPr>
          <p:cNvCxnSpPr/>
          <p:nvPr/>
        </p:nvCxnSpPr>
        <p:spPr>
          <a:xfrm>
            <a:off x="2435267" y="3795881"/>
            <a:ext cx="1828800" cy="0"/>
          </a:xfrm>
          <a:prstGeom prst="line">
            <a:avLst/>
          </a:prstGeom>
          <a:noFill/>
          <a:ln w="19050" cap="flat" cmpd="sng" algn="ctr">
            <a:solidFill>
              <a:srgbClr val="0078D4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216454-D668-4E76-86BA-C7B04699532B}"/>
              </a:ext>
            </a:extLst>
          </p:cNvPr>
          <p:cNvCxnSpPr/>
          <p:nvPr/>
        </p:nvCxnSpPr>
        <p:spPr>
          <a:xfrm>
            <a:off x="4679831" y="3795881"/>
            <a:ext cx="1828800" cy="0"/>
          </a:xfrm>
          <a:prstGeom prst="line">
            <a:avLst/>
          </a:prstGeom>
          <a:noFill/>
          <a:ln w="19050" cap="flat" cmpd="sng" algn="ctr">
            <a:solidFill>
              <a:srgbClr val="0078D4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611100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296E0-7C39-4CCD-B220-501DD3786D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01098" y="1396289"/>
            <a:ext cx="57128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Who am I?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34FC2-03A0-4D5B-8196-8BC4D383424B}"/>
              </a:ext>
            </a:extLst>
          </p:cNvPr>
          <p:cNvSpPr txBox="1"/>
          <p:nvPr/>
        </p:nvSpPr>
        <p:spPr>
          <a:xfrm>
            <a:off x="805543" y="2871982"/>
            <a:ext cx="4558309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Cloud Advocate @ Microsoft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Blog at 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www.techielass.com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@Techielass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Founder of the Glasgow Azure User Group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STEM Ambassador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14+ years in the IT industry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IT Pro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38" name="Oval 80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9" name="Freeform: Shape 82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 may contain: Sarah Lean, smiling, indoor">
            <a:extLst>
              <a:ext uri="{FF2B5EF4-FFF2-40B4-BE49-F238E27FC236}">
                <a16:creationId xmlns:a16="http://schemas.microsoft.com/office/drawing/2014/main" id="{BC44A031-FA62-4315-8F16-277D02C91B2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 bwMode="auto">
          <a:xfrm>
            <a:off x="5969353" y="2815228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may contain: 1 person">
            <a:extLst>
              <a:ext uri="{FF2B5EF4-FFF2-40B4-BE49-F238E27FC236}">
                <a16:creationId xmlns:a16="http://schemas.microsoft.com/office/drawing/2014/main" id="{F5BAE883-7C4A-4F30-A205-493C781A2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60603" y="2"/>
            <a:ext cx="4034316" cy="3486455"/>
          </a:xfrm>
          <a:custGeom>
            <a:avLst/>
            <a:gdLst/>
            <a:ahLst/>
            <a:cxnLst/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Image may contain: 7 people, including Sarah Lean, people smiling, people standing, shoes and indoor">
            <a:extLst>
              <a:ext uri="{FF2B5EF4-FFF2-40B4-BE49-F238E27FC236}">
                <a16:creationId xmlns:a16="http://schemas.microsoft.com/office/drawing/2014/main" id="{3B5B11D2-8A63-470C-9AC2-817D3A842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53088" y="4197217"/>
            <a:ext cx="3138912" cy="2660795"/>
          </a:xfrm>
          <a:custGeom>
            <a:avLst/>
            <a:gdLst/>
            <a:ahLst/>
            <a:cxnLst/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17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3DE44-037D-4826-9A30-8C85CF1D6D2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33912" y="277173"/>
            <a:ext cx="9144000" cy="855662"/>
          </a:xfrm>
        </p:spPr>
        <p:txBody>
          <a:bodyPr>
            <a:normAutofit fontScale="90000"/>
          </a:bodyPr>
          <a:lstStyle/>
          <a:p>
            <a:pPr algn="l"/>
            <a:r>
              <a:rPr lang="en-GB" sz="4400" dirty="0">
                <a:solidFill>
                  <a:schemeClr val="accent1">
                    <a:lumMod val="75000"/>
                  </a:schemeClr>
                </a:solidFill>
                <a:latin typeface="Segoe UI Light (Headings)"/>
              </a:rPr>
              <a:t>Thank you!</a:t>
            </a:r>
            <a:br>
              <a:rPr lang="en-GB" sz="4400" dirty="0">
                <a:solidFill>
                  <a:schemeClr val="accent1">
                    <a:lumMod val="75000"/>
                  </a:schemeClr>
                </a:solidFill>
                <a:latin typeface="Segoe UI Light (Headings)"/>
              </a:rPr>
            </a:br>
            <a:br>
              <a:rPr lang="en-GB" sz="4400" dirty="0">
                <a:solidFill>
                  <a:schemeClr val="accent1">
                    <a:lumMod val="75000"/>
                  </a:schemeClr>
                </a:solidFill>
                <a:latin typeface="Segoe UI Light (Headings)"/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  <a:latin typeface="Segoe UI Light (Headings)"/>
              </a:rPr>
              <a:t>Resources: </a:t>
            </a:r>
            <a:r>
              <a:rPr lang="en-GB" sz="3600" b="1" u="sng" dirty="0">
                <a:solidFill>
                  <a:schemeClr val="accent1">
                    <a:lumMod val="75000"/>
                  </a:schemeClr>
                </a:solidFill>
                <a:latin typeface="Segoe UI Light (Headings)"/>
              </a:rPr>
              <a:t>https://aka.ms/migrate-talk-resources</a:t>
            </a:r>
            <a:endParaRPr lang="en-GB" sz="4400" b="1" u="sng" dirty="0">
              <a:solidFill>
                <a:schemeClr val="accent1">
                  <a:lumMod val="75000"/>
                </a:schemeClr>
              </a:solidFill>
              <a:latin typeface="Segoe UI Light (Headings)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584ECB-07E2-4817-A4A0-7D3260E27AC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33912" y="1957105"/>
            <a:ext cx="9144000" cy="4260850"/>
          </a:xfrm>
        </p:spPr>
        <p:txBody>
          <a:bodyPr>
            <a:normAutofit/>
          </a:bodyPr>
          <a:lstStyle/>
          <a:p>
            <a:endParaRPr lang="en-GB" sz="3200" dirty="0">
              <a:solidFill>
                <a:schemeClr val="accent1">
                  <a:lumMod val="75000"/>
                </a:schemeClr>
              </a:solidFill>
              <a:latin typeface="Segoe UI Semilight (Body)"/>
            </a:endParaRPr>
          </a:p>
          <a:p>
            <a:pPr marL="0" indent="0" algn="l">
              <a:buNone/>
            </a:pPr>
            <a:r>
              <a:rPr lang="en-GB" sz="2600" dirty="0">
                <a:solidFill>
                  <a:schemeClr val="accent1">
                    <a:lumMod val="75000"/>
                  </a:schemeClr>
                </a:solidFill>
                <a:latin typeface="Segoe UI Semilight (Body)"/>
              </a:rPr>
              <a:t>Sarah Lean</a:t>
            </a:r>
          </a:p>
          <a:p>
            <a:pPr marL="0" indent="0" algn="l">
              <a:buNone/>
            </a:pPr>
            <a:r>
              <a:rPr lang="en-GB" sz="2600" i="1" dirty="0">
                <a:solidFill>
                  <a:schemeClr val="accent1">
                    <a:lumMod val="75000"/>
                  </a:schemeClr>
                </a:solidFill>
                <a:latin typeface="Segoe UI Semilight (Body)"/>
              </a:rPr>
              <a:t>Senior Cloud Advocate</a:t>
            </a:r>
          </a:p>
          <a:p>
            <a:pPr marL="0" indent="0" algn="l">
              <a:buNone/>
            </a:pPr>
            <a:r>
              <a:rPr lang="en-GB" sz="2600" i="1" dirty="0">
                <a:solidFill>
                  <a:schemeClr val="accent1">
                    <a:lumMod val="75000"/>
                  </a:schemeClr>
                </a:solidFill>
                <a:latin typeface="Segoe UI Semilight (Body)"/>
              </a:rPr>
              <a:t>@Techielass </a:t>
            </a:r>
          </a:p>
          <a:p>
            <a:pPr marL="0" indent="0" algn="l">
              <a:buNone/>
            </a:pPr>
            <a:r>
              <a:rPr lang="en-GB" sz="2600" i="1" dirty="0">
                <a:solidFill>
                  <a:schemeClr val="accent1">
                    <a:lumMod val="75000"/>
                  </a:schemeClr>
                </a:solidFill>
                <a:latin typeface="Segoe UI Semilight (Body)"/>
              </a:rPr>
              <a:t>www.techielass.com</a:t>
            </a:r>
            <a:br>
              <a:rPr lang="en-GB" sz="2600" i="1" dirty="0">
                <a:solidFill>
                  <a:schemeClr val="accent1">
                    <a:lumMod val="75000"/>
                  </a:schemeClr>
                </a:solidFill>
                <a:latin typeface="Segoe UI Semilight (Body)"/>
              </a:rPr>
            </a:br>
            <a:endParaRPr lang="en-GB" sz="2600" i="1" dirty="0">
              <a:solidFill>
                <a:schemeClr val="accent1">
                  <a:lumMod val="75000"/>
                </a:schemeClr>
              </a:solidFill>
              <a:latin typeface="Segoe UI Semilight (Body)"/>
            </a:endParaRPr>
          </a:p>
          <a:p>
            <a:pPr algn="l"/>
            <a:endParaRPr lang="en-GB" sz="2600" dirty="0">
              <a:solidFill>
                <a:schemeClr val="accent1">
                  <a:lumMod val="75000"/>
                </a:schemeClr>
              </a:solidFill>
              <a:latin typeface="Segoe UI Semilight (Body)"/>
            </a:endParaRPr>
          </a:p>
          <a:p>
            <a:pPr algn="l"/>
            <a:endParaRPr lang="en-GB" sz="2600" i="1" dirty="0">
              <a:solidFill>
                <a:schemeClr val="accent1">
                  <a:lumMod val="75000"/>
                </a:schemeClr>
              </a:solidFill>
              <a:latin typeface="Segoe UI Semilight (Body)"/>
            </a:endParaRPr>
          </a:p>
          <a:p>
            <a:pPr algn="l"/>
            <a:endParaRPr lang="en-GB" sz="3200" i="1" dirty="0">
              <a:solidFill>
                <a:schemeClr val="accent1">
                  <a:lumMod val="75000"/>
                </a:schemeClr>
              </a:solidFill>
              <a:latin typeface="Segoe UI Semilight (Body)"/>
            </a:endParaRPr>
          </a:p>
          <a:p>
            <a:pPr algn="l"/>
            <a:endParaRPr lang="en-GB" sz="3200" dirty="0">
              <a:solidFill>
                <a:schemeClr val="accent1">
                  <a:lumMod val="75000"/>
                </a:schemeClr>
              </a:solidFill>
              <a:latin typeface="Segoe UI Semilight (Body)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F1DF587-C177-4663-A9C4-35BC77918C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6567" y="2681555"/>
            <a:ext cx="4445433" cy="377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24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7538B703-A1B8-43DB-B764-D8F48DFC5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438400" y="1557456"/>
            <a:ext cx="7315200" cy="4317882"/>
            <a:chOff x="2438400" y="976431"/>
            <a:chExt cx="7315200" cy="43178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1C7E8F3-9295-4F23-8EF3-99F69C148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738233" y="1789113"/>
              <a:ext cx="6715534" cy="3357767"/>
            </a:xfrm>
            <a:custGeom>
              <a:avLst/>
              <a:gdLst>
                <a:gd name="connsiteX0" fmla="*/ 3357767 w 6715534"/>
                <a:gd name="connsiteY0" fmla="*/ 0 h 3357767"/>
                <a:gd name="connsiteX1" fmla="*/ 6715534 w 6715534"/>
                <a:gd name="connsiteY1" fmla="*/ 3357767 h 3357767"/>
                <a:gd name="connsiteX2" fmla="*/ 5445797 w 6715534"/>
                <a:gd name="connsiteY2" fmla="*/ 3357767 h 3357767"/>
                <a:gd name="connsiteX3" fmla="*/ 5435017 w 6715534"/>
                <a:gd name="connsiteY3" fmla="*/ 3144279 h 3357767"/>
                <a:gd name="connsiteX4" fmla="*/ 3357768 w 6715534"/>
                <a:gd name="connsiteY4" fmla="*/ 1269738 h 3357767"/>
                <a:gd name="connsiteX5" fmla="*/ 1280519 w 6715534"/>
                <a:gd name="connsiteY5" fmla="*/ 3144279 h 3357767"/>
                <a:gd name="connsiteX6" fmla="*/ 1269738 w 6715534"/>
                <a:gd name="connsiteY6" fmla="*/ 3357767 h 3357767"/>
                <a:gd name="connsiteX7" fmla="*/ 0 w 6715534"/>
                <a:gd name="connsiteY7" fmla="*/ 3357767 h 3357767"/>
                <a:gd name="connsiteX8" fmla="*/ 3357767 w 6715534"/>
                <a:gd name="connsiteY8" fmla="*/ 0 h 335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5534" h="3357767">
                  <a:moveTo>
                    <a:pt x="3357767" y="0"/>
                  </a:moveTo>
                  <a:cubicBezTo>
                    <a:pt x="5212211" y="0"/>
                    <a:pt x="6715534" y="1503323"/>
                    <a:pt x="6715534" y="3357767"/>
                  </a:cubicBezTo>
                  <a:lnTo>
                    <a:pt x="5445797" y="3357767"/>
                  </a:lnTo>
                  <a:lnTo>
                    <a:pt x="5435017" y="3144279"/>
                  </a:lnTo>
                  <a:cubicBezTo>
                    <a:pt x="5328089" y="2091377"/>
                    <a:pt x="4438881" y="1269738"/>
                    <a:pt x="3357768" y="1269738"/>
                  </a:cubicBezTo>
                  <a:cubicBezTo>
                    <a:pt x="2276655" y="1269738"/>
                    <a:pt x="1387446" y="2091377"/>
                    <a:pt x="1280519" y="3144279"/>
                  </a:cubicBezTo>
                  <a:lnTo>
                    <a:pt x="1269738" y="3357767"/>
                  </a:lnTo>
                  <a:lnTo>
                    <a:pt x="0" y="3357767"/>
                  </a:lnTo>
                  <a:cubicBezTo>
                    <a:pt x="0" y="1503323"/>
                    <a:pt x="1503323" y="0"/>
                    <a:pt x="335776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DC7232E-41D7-439D-BA01-F21590592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2928004"/>
              <a:ext cx="4038600" cy="2366309"/>
            </a:xfrm>
            <a:prstGeom prst="line">
              <a:avLst/>
            </a:prstGeom>
            <a:ln w="127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BCC84BB-70CD-4433-A77F-66D0BD3C20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8800" y="3012257"/>
              <a:ext cx="4114800" cy="2282056"/>
            </a:xfrm>
            <a:prstGeom prst="line">
              <a:avLst/>
            </a:prstGeom>
            <a:ln w="127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6409769-6EEE-45A0-8557-A4EC7D86D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577009" y="1045438"/>
              <a:ext cx="1371600" cy="3632072"/>
            </a:xfrm>
            <a:prstGeom prst="line">
              <a:avLst/>
            </a:prstGeom>
            <a:ln w="127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1A56332-1ED3-42AA-997A-B714F9529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3411" y="976431"/>
              <a:ext cx="1515359" cy="3701079"/>
            </a:xfrm>
            <a:prstGeom prst="line">
              <a:avLst/>
            </a:prstGeom>
            <a:ln w="127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itle 61">
            <a:extLst>
              <a:ext uri="{FF2B5EF4-FFF2-40B4-BE49-F238E27FC236}">
                <a16:creationId xmlns:a16="http://schemas.microsoft.com/office/drawing/2014/main" id="{4398088A-DF68-43E6-B869-38A13F75B913}"/>
              </a:ext>
            </a:extLst>
          </p:cNvPr>
          <p:cNvSpPr txBox="1">
            <a:spLocks/>
          </p:cNvSpPr>
          <p:nvPr/>
        </p:nvSpPr>
        <p:spPr>
          <a:xfrm>
            <a:off x="4288278" y="3905251"/>
            <a:ext cx="3615444" cy="1822655"/>
          </a:xfrm>
          <a:custGeom>
            <a:avLst/>
            <a:gdLst>
              <a:gd name="connsiteX0" fmla="*/ 1807722 w 3615444"/>
              <a:gd name="connsiteY0" fmla="*/ 0 h 1822655"/>
              <a:gd name="connsiteX1" fmla="*/ 3615444 w 3615444"/>
              <a:gd name="connsiteY1" fmla="*/ 1809462 h 1822655"/>
              <a:gd name="connsiteX2" fmla="*/ 3614779 w 3615444"/>
              <a:gd name="connsiteY2" fmla="*/ 1822655 h 1822655"/>
              <a:gd name="connsiteX3" fmla="*/ 666 w 3615444"/>
              <a:gd name="connsiteY3" fmla="*/ 1822655 h 1822655"/>
              <a:gd name="connsiteX4" fmla="*/ 0 w 3615444"/>
              <a:gd name="connsiteY4" fmla="*/ 1809462 h 1822655"/>
              <a:gd name="connsiteX5" fmla="*/ 1807722 w 3615444"/>
              <a:gd name="connsiteY5" fmla="*/ 0 h 1822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5444" h="1822655">
                <a:moveTo>
                  <a:pt x="1807722" y="0"/>
                </a:moveTo>
                <a:cubicBezTo>
                  <a:pt x="2806099" y="0"/>
                  <a:pt x="3615444" y="810124"/>
                  <a:pt x="3615444" y="1809462"/>
                </a:cubicBezTo>
                <a:lnTo>
                  <a:pt x="3614779" y="1822655"/>
                </a:lnTo>
                <a:lnTo>
                  <a:pt x="666" y="1822655"/>
                </a:lnTo>
                <a:lnTo>
                  <a:pt x="0" y="1809462"/>
                </a:lnTo>
                <a:cubicBezTo>
                  <a:pt x="0" y="810124"/>
                  <a:pt x="809345" y="0"/>
                  <a:pt x="1807722" y="0"/>
                </a:cubicBezTo>
                <a:close/>
              </a:path>
            </a:pathLst>
          </a:cu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Aft>
                <a:spcPct val="0"/>
              </a:spcAft>
              <a:defRPr/>
            </a:pPr>
            <a:r>
              <a:rPr lang="en-IN" sz="2000" kern="0" spc="0" dirty="0">
                <a:ln>
                  <a:noFill/>
                </a:ln>
                <a:solidFill>
                  <a:schemeClr val="bg1"/>
                </a:solidFill>
                <a:latin typeface="Segoe UI Semibold"/>
                <a:cs typeface="Segoe UI" panose="020B0502040204020203" pitchFamily="34" charset="0"/>
              </a:rPr>
              <a:t>Why are customers migrating?</a:t>
            </a:r>
          </a:p>
        </p:txBody>
      </p:sp>
      <p:pic>
        <p:nvPicPr>
          <p:cNvPr id="86" name="Picture 85" descr="Computer Screen icon">
            <a:extLst>
              <a:ext uri="{FF2B5EF4-FFF2-40B4-BE49-F238E27FC236}">
                <a16:creationId xmlns:a16="http://schemas.microsoft.com/office/drawing/2014/main" id="{7CC7C7FA-AEB2-40DF-861B-322FD3789D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149" y="4691263"/>
            <a:ext cx="671154" cy="659601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34F21EBC-F3BC-453B-A0CC-B2C84366401A}"/>
              </a:ext>
            </a:extLst>
          </p:cNvPr>
          <p:cNvSpPr/>
          <p:nvPr/>
        </p:nvSpPr>
        <p:spPr>
          <a:xfrm>
            <a:off x="687267" y="4427538"/>
            <a:ext cx="197476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3841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2000" kern="0">
                <a:latin typeface="Segoe UI Semibold"/>
                <a:ea typeface="Calibri" panose="020F0502020204030204" pitchFamily="34" charset="0"/>
              </a:rPr>
              <a:t>Supporting remote work models</a:t>
            </a:r>
          </a:p>
        </p:txBody>
      </p:sp>
      <p:pic>
        <p:nvPicPr>
          <p:cNvPr id="88" name="Picture 87" descr="Cash money icon">
            <a:extLst>
              <a:ext uri="{FF2B5EF4-FFF2-40B4-BE49-F238E27FC236}">
                <a16:creationId xmlns:a16="http://schemas.microsoft.com/office/drawing/2014/main" id="{E46034FE-A564-43C0-B8B2-1C55257580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026" y="3387248"/>
            <a:ext cx="704088" cy="477012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49B563C0-410A-4354-8174-9AD2F559183B}"/>
              </a:ext>
            </a:extLst>
          </p:cNvPr>
          <p:cNvSpPr/>
          <p:nvPr/>
        </p:nvSpPr>
        <p:spPr>
          <a:xfrm>
            <a:off x="1274379" y="2481876"/>
            <a:ext cx="268451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3841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2000" kern="0">
                <a:latin typeface="Segoe UI Semibold"/>
              </a:rPr>
              <a:t>Cost efficiency &amp; resource constraints</a:t>
            </a:r>
          </a:p>
        </p:txBody>
      </p:sp>
      <p:pic>
        <p:nvPicPr>
          <p:cNvPr id="90" name="Picture 89" descr="Security lock icon">
            <a:extLst>
              <a:ext uri="{FF2B5EF4-FFF2-40B4-BE49-F238E27FC236}">
                <a16:creationId xmlns:a16="http://schemas.microsoft.com/office/drawing/2014/main" id="{59B5EC7A-8B82-464F-985C-9F1C377C172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7997" y="2603740"/>
            <a:ext cx="416052" cy="717804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FAF84C5C-F6D6-4099-A4EC-DD8885D5E8B2}"/>
              </a:ext>
            </a:extLst>
          </p:cNvPr>
          <p:cNvSpPr/>
          <p:nvPr/>
        </p:nvSpPr>
        <p:spPr>
          <a:xfrm>
            <a:off x="5284834" y="1626463"/>
            <a:ext cx="1622332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3841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2000" kern="0">
                <a:latin typeface="Segoe UI Semibold"/>
              </a:rPr>
              <a:t>Cybersecurity threats</a:t>
            </a:r>
          </a:p>
        </p:txBody>
      </p:sp>
      <p:pic>
        <p:nvPicPr>
          <p:cNvPr id="92" name="Graphic 91" descr="Data hybrid icon">
            <a:extLst>
              <a:ext uri="{FF2B5EF4-FFF2-40B4-BE49-F238E27FC236}">
                <a16:creationId xmlns:a16="http://schemas.microsoft.com/office/drawing/2014/main" id="{F7F56B1F-FBDA-42D1-AA48-E54B45C5EA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8246" y="3404625"/>
            <a:ext cx="589554" cy="580342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C95498D5-9162-4F38-A111-F9646EB949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633513" y="2481876"/>
            <a:ext cx="233967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3841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2000" i="1" kern="0">
                <a:latin typeface="Segoe UI Semibold"/>
                <a:ea typeface="Calibri" panose="020F0502020204030204" pitchFamily="34" charset="0"/>
              </a:rPr>
              <a:t>Fragile</a:t>
            </a:r>
            <a:r>
              <a:rPr lang="en-US" sz="2000" kern="0">
                <a:latin typeface="Segoe UI Semibold"/>
                <a:ea typeface="Calibri" panose="020F0502020204030204" pitchFamily="34" charset="0"/>
              </a:rPr>
              <a:t> on-premises operations </a:t>
            </a:r>
          </a:p>
        </p:txBody>
      </p:sp>
      <p:pic>
        <p:nvPicPr>
          <p:cNvPr id="94" name="Graphic 93" descr="An area chart icon">
            <a:extLst>
              <a:ext uri="{FF2B5EF4-FFF2-40B4-BE49-F238E27FC236}">
                <a16:creationId xmlns:a16="http://schemas.microsoft.com/office/drawing/2014/main" id="{97E5F942-648D-47AF-AFE6-6C12297122B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27788" y="4599982"/>
            <a:ext cx="701912" cy="856816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3BF76013-8411-460B-84BC-0173E32425CE}"/>
              </a:ext>
            </a:extLst>
          </p:cNvPr>
          <p:cNvSpPr/>
          <p:nvPr/>
        </p:nvSpPr>
        <p:spPr>
          <a:xfrm>
            <a:off x="9792258" y="4427538"/>
            <a:ext cx="1670329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3841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2000" kern="0">
                <a:latin typeface="Segoe UI Semibold"/>
                <a:ea typeface="Calibri" panose="020F0502020204030204" pitchFamily="34" charset="0"/>
              </a:rPr>
              <a:t>Meeting </a:t>
            </a:r>
            <a:br>
              <a:rPr lang="en-US" sz="2000" kern="0">
                <a:latin typeface="Segoe UI Semibold"/>
                <a:ea typeface="Calibri" panose="020F0502020204030204" pitchFamily="34" charset="0"/>
              </a:rPr>
            </a:br>
            <a:r>
              <a:rPr lang="en-US" sz="2000" kern="0">
                <a:latin typeface="Segoe UI Semibold"/>
                <a:ea typeface="Calibri" panose="020F0502020204030204" pitchFamily="34" charset="0"/>
              </a:rPr>
              <a:t>surge demand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92D0022-B3D2-4259-803C-3A141BFFB356}"/>
              </a:ext>
            </a:extLst>
          </p:cNvPr>
          <p:cNvSpPr txBox="1"/>
          <p:nvPr/>
        </p:nvSpPr>
        <p:spPr>
          <a:xfrm>
            <a:off x="249382" y="199505"/>
            <a:ext cx="7791796" cy="817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710" dirty="0">
                <a:solidFill>
                  <a:srgbClr val="0078D4"/>
                </a:solidFill>
                <a:latin typeface="Segoe UI Light (Headings)"/>
              </a:rPr>
              <a:t>Migration Triggers</a:t>
            </a:r>
          </a:p>
        </p:txBody>
      </p:sp>
    </p:spTree>
    <p:extLst>
      <p:ext uri="{BB962C8B-B14F-4D97-AF65-F5344CB8AC3E}">
        <p14:creationId xmlns:p14="http://schemas.microsoft.com/office/powerpoint/2010/main" val="242722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6.25E-7 -3.7037E-6 L -0.02552 -0.01319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-67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3.7037E-6 L -0.02552 -0.013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-67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1589 -0.02338 L 3.33333E-6 -1.48148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4" y="115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1588 -0.02338 L -3.33333E-6 -1.11111E-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4" y="115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0.04491 L 0 -2.22222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0.0449 L 0 -4.07407E-6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1927 -0.02084 L 0.00078 0.00439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" y="125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1927 -0.02083 L 0.00078 0.0044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" y="125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706 -0.02292 L 1.04167E-6 0.00023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" y="115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706 -0.02292 L -4.58333E-6 0.00023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" y="115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7" grpId="0"/>
      <p:bldP spid="87" grpId="1"/>
      <p:bldP spid="89" grpId="0"/>
      <p:bldP spid="89" grpId="1"/>
      <p:bldP spid="91" grpId="0"/>
      <p:bldP spid="91" grpId="1"/>
      <p:bldP spid="93" grpId="0"/>
      <p:bldP spid="93" grpId="1"/>
      <p:bldP spid="104" grpId="0"/>
      <p:bldP spid="10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A46B33D-4CDC-414E-AC78-54FB52B87FE3}"/>
              </a:ext>
            </a:extLst>
          </p:cNvPr>
          <p:cNvSpPr/>
          <p:nvPr/>
        </p:nvSpPr>
        <p:spPr bwMode="auto">
          <a:xfrm>
            <a:off x="720285" y="5647469"/>
            <a:ext cx="10751428" cy="6254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Foundational best practices</a:t>
            </a:r>
            <a:r>
              <a:rPr kumimoji="0" lang="en-US" sz="24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: People | Process &amp; Planning | Technology 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58ECA18-9ECC-45C0-B739-A7FCCD85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11018520" cy="724814"/>
          </a:xfrm>
        </p:spPr>
        <p:txBody>
          <a:bodyPr/>
          <a:lstStyle/>
          <a:p>
            <a:r>
              <a:rPr lang="en-US" sz="4710" dirty="0">
                <a:solidFill>
                  <a:srgbClr val="0078D4"/>
                </a:solidFill>
                <a:latin typeface="Segoe UI Light (Headings)"/>
              </a:rPr>
              <a:t>Migration stages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86DD19F-34F7-41C2-8F90-B039BC6118F4}"/>
              </a:ext>
            </a:extLst>
          </p:cNvPr>
          <p:cNvSpPr/>
          <p:nvPr/>
        </p:nvSpPr>
        <p:spPr bwMode="auto">
          <a:xfrm>
            <a:off x="876190" y="2057688"/>
            <a:ext cx="10439620" cy="307078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5"/>
            </a:solidFill>
            <a:prstDash val="solid"/>
            <a:headEnd type="none"/>
            <a:tailEnd type="none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8AC143-1211-4B99-83E3-E84248434ED6}"/>
              </a:ext>
            </a:extLst>
          </p:cNvPr>
          <p:cNvSpPr txBox="1"/>
          <p:nvPr/>
        </p:nvSpPr>
        <p:spPr>
          <a:xfrm>
            <a:off x="1052062" y="3673014"/>
            <a:ext cx="126798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Discovery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117700-557F-4F84-A79E-182CF089B95E}"/>
              </a:ext>
            </a:extLst>
          </p:cNvPr>
          <p:cNvSpPr txBox="1"/>
          <p:nvPr/>
        </p:nvSpPr>
        <p:spPr>
          <a:xfrm>
            <a:off x="3338704" y="3717368"/>
            <a:ext cx="18382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Assessment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64336B-36C3-4D5D-9317-F91115EFB067}"/>
              </a:ext>
            </a:extLst>
          </p:cNvPr>
          <p:cNvSpPr txBox="1"/>
          <p:nvPr/>
        </p:nvSpPr>
        <p:spPr>
          <a:xfrm>
            <a:off x="5705537" y="3699793"/>
            <a:ext cx="234368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Migrate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FC358E-1175-4CA8-A9B5-550234B2DF2C}"/>
              </a:ext>
            </a:extLst>
          </p:cNvPr>
          <p:cNvSpPr txBox="1"/>
          <p:nvPr/>
        </p:nvSpPr>
        <p:spPr>
          <a:xfrm>
            <a:off x="8905950" y="3717369"/>
            <a:ext cx="21839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Secure and manage</a:t>
            </a: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ABB5023F-7D61-4F41-9979-156FF5C6CD08}"/>
              </a:ext>
            </a:extLst>
          </p:cNvPr>
          <p:cNvSpPr/>
          <p:nvPr/>
        </p:nvSpPr>
        <p:spPr bwMode="auto">
          <a:xfrm>
            <a:off x="2650621" y="3040994"/>
            <a:ext cx="286363" cy="439807"/>
          </a:xfrm>
          <a:prstGeom prst="chevron">
            <a:avLst>
              <a:gd name="adj" fmla="val 62983"/>
            </a:avLst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17B3A662-EA6E-4425-95DD-7E8E21B59DB9}"/>
              </a:ext>
            </a:extLst>
          </p:cNvPr>
          <p:cNvSpPr/>
          <p:nvPr/>
        </p:nvSpPr>
        <p:spPr bwMode="auto">
          <a:xfrm>
            <a:off x="5520225" y="3040994"/>
            <a:ext cx="286363" cy="439807"/>
          </a:xfrm>
          <a:prstGeom prst="chevron">
            <a:avLst>
              <a:gd name="adj" fmla="val 61541"/>
            </a:avLst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516AEE4-950A-4777-ABDE-722558EA4388}"/>
              </a:ext>
            </a:extLst>
          </p:cNvPr>
          <p:cNvGrpSpPr/>
          <p:nvPr/>
        </p:nvGrpSpPr>
        <p:grpSpPr>
          <a:xfrm>
            <a:off x="1243893" y="2839841"/>
            <a:ext cx="715323" cy="712615"/>
            <a:chOff x="1243893" y="2839841"/>
            <a:chExt cx="715323" cy="712615"/>
          </a:xfrm>
        </p:grpSpPr>
        <p:sp>
          <p:nvSpPr>
            <p:cNvPr id="50" name="Freeform 101">
              <a:extLst>
                <a:ext uri="{FF2B5EF4-FFF2-40B4-BE49-F238E27FC236}">
                  <a16:creationId xmlns:a16="http://schemas.microsoft.com/office/drawing/2014/main" id="{2EF9F0DD-8DCC-4274-BEA2-8DB5B21A5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786" y="2839841"/>
              <a:ext cx="490430" cy="490431"/>
            </a:xfrm>
            <a:custGeom>
              <a:avLst/>
              <a:gdLst>
                <a:gd name="T0" fmla="*/ 293 w 293"/>
                <a:gd name="T1" fmla="*/ 145 h 292"/>
                <a:gd name="T2" fmla="*/ 292 w 293"/>
                <a:gd name="T3" fmla="*/ 129 h 292"/>
                <a:gd name="T4" fmla="*/ 288 w 293"/>
                <a:gd name="T5" fmla="*/ 107 h 292"/>
                <a:gd name="T6" fmla="*/ 283 w 293"/>
                <a:gd name="T7" fmla="*/ 91 h 292"/>
                <a:gd name="T8" fmla="*/ 273 w 293"/>
                <a:gd name="T9" fmla="*/ 72 h 292"/>
                <a:gd name="T10" fmla="*/ 264 w 293"/>
                <a:gd name="T11" fmla="*/ 58 h 292"/>
                <a:gd name="T12" fmla="*/ 250 w 293"/>
                <a:gd name="T13" fmla="*/ 42 h 292"/>
                <a:gd name="T14" fmla="*/ 236 w 293"/>
                <a:gd name="T15" fmla="*/ 30 h 292"/>
                <a:gd name="T16" fmla="*/ 220 w 293"/>
                <a:gd name="T17" fmla="*/ 19 h 292"/>
                <a:gd name="T18" fmla="*/ 205 w 293"/>
                <a:gd name="T19" fmla="*/ 11 h 292"/>
                <a:gd name="T20" fmla="*/ 185 w 293"/>
                <a:gd name="T21" fmla="*/ 4 h 292"/>
                <a:gd name="T22" fmla="*/ 169 w 293"/>
                <a:gd name="T23" fmla="*/ 2 h 292"/>
                <a:gd name="T24" fmla="*/ 146 w 293"/>
                <a:gd name="T25" fmla="*/ 0 h 292"/>
                <a:gd name="T26" fmla="*/ 146 w 293"/>
                <a:gd name="T27" fmla="*/ 0 h 292"/>
                <a:gd name="T28" fmla="*/ 130 w 293"/>
                <a:gd name="T29" fmla="*/ 1 h 292"/>
                <a:gd name="T30" fmla="*/ 108 w 293"/>
                <a:gd name="T31" fmla="*/ 4 h 292"/>
                <a:gd name="T32" fmla="*/ 92 w 293"/>
                <a:gd name="T33" fmla="*/ 9 h 292"/>
                <a:gd name="T34" fmla="*/ 73 w 293"/>
                <a:gd name="T35" fmla="*/ 19 h 292"/>
                <a:gd name="T36" fmla="*/ 61 w 293"/>
                <a:gd name="T37" fmla="*/ 27 h 292"/>
                <a:gd name="T38" fmla="*/ 59 w 293"/>
                <a:gd name="T39" fmla="*/ 28 h 292"/>
                <a:gd name="T40" fmla="*/ 43 w 293"/>
                <a:gd name="T41" fmla="*/ 42 h 292"/>
                <a:gd name="T42" fmla="*/ 31 w 293"/>
                <a:gd name="T43" fmla="*/ 56 h 292"/>
                <a:gd name="T44" fmla="*/ 20 w 293"/>
                <a:gd name="T45" fmla="*/ 72 h 292"/>
                <a:gd name="T46" fmla="*/ 12 w 293"/>
                <a:gd name="T47" fmla="*/ 87 h 292"/>
                <a:gd name="T48" fmla="*/ 5 w 293"/>
                <a:gd name="T49" fmla="*/ 107 h 292"/>
                <a:gd name="T50" fmla="*/ 2 w 293"/>
                <a:gd name="T51" fmla="*/ 123 h 292"/>
                <a:gd name="T52" fmla="*/ 0 w 293"/>
                <a:gd name="T53" fmla="*/ 145 h 292"/>
                <a:gd name="T54" fmla="*/ 1 w 293"/>
                <a:gd name="T55" fmla="*/ 160 h 292"/>
                <a:gd name="T56" fmla="*/ 9 w 293"/>
                <a:gd name="T57" fmla="*/ 195 h 292"/>
                <a:gd name="T58" fmla="*/ 10 w 293"/>
                <a:gd name="T59" fmla="*/ 200 h 292"/>
                <a:gd name="T60" fmla="*/ 26 w 293"/>
                <a:gd name="T61" fmla="*/ 229 h 292"/>
                <a:gd name="T62" fmla="*/ 34 w 293"/>
                <a:gd name="T63" fmla="*/ 239 h 292"/>
                <a:gd name="T64" fmla="*/ 80 w 293"/>
                <a:gd name="T65" fmla="*/ 276 h 292"/>
                <a:gd name="T66" fmla="*/ 136 w 293"/>
                <a:gd name="T67" fmla="*/ 292 h 292"/>
                <a:gd name="T68" fmla="*/ 148 w 293"/>
                <a:gd name="T69" fmla="*/ 292 h 292"/>
                <a:gd name="T70" fmla="*/ 182 w 293"/>
                <a:gd name="T71" fmla="*/ 288 h 292"/>
                <a:gd name="T72" fmla="*/ 187 w 293"/>
                <a:gd name="T73" fmla="*/ 287 h 292"/>
                <a:gd name="T74" fmla="*/ 219 w 293"/>
                <a:gd name="T75" fmla="*/ 273 h 292"/>
                <a:gd name="T76" fmla="*/ 232 w 293"/>
                <a:gd name="T77" fmla="*/ 265 h 292"/>
                <a:gd name="T78" fmla="*/ 250 w 293"/>
                <a:gd name="T79" fmla="*/ 250 h 292"/>
                <a:gd name="T80" fmla="*/ 261 w 293"/>
                <a:gd name="T81" fmla="*/ 238 h 292"/>
                <a:gd name="T82" fmla="*/ 273 w 293"/>
                <a:gd name="T83" fmla="*/ 220 h 292"/>
                <a:gd name="T84" fmla="*/ 281 w 293"/>
                <a:gd name="T85" fmla="*/ 205 h 292"/>
                <a:gd name="T86" fmla="*/ 287 w 293"/>
                <a:gd name="T87" fmla="*/ 187 h 292"/>
                <a:gd name="T88" fmla="*/ 291 w 293"/>
                <a:gd name="T89" fmla="*/ 169 h 292"/>
                <a:gd name="T90" fmla="*/ 293 w 293"/>
                <a:gd name="T91" fmla="*/ 148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3" h="292">
                  <a:moveTo>
                    <a:pt x="293" y="148"/>
                  </a:moveTo>
                  <a:lnTo>
                    <a:pt x="293" y="148"/>
                  </a:lnTo>
                  <a:cubicBezTo>
                    <a:pt x="293" y="147"/>
                    <a:pt x="293" y="146"/>
                    <a:pt x="293" y="145"/>
                  </a:cubicBezTo>
                  <a:cubicBezTo>
                    <a:pt x="293" y="143"/>
                    <a:pt x="293" y="141"/>
                    <a:pt x="293" y="138"/>
                  </a:cubicBezTo>
                  <a:cubicBezTo>
                    <a:pt x="293" y="136"/>
                    <a:pt x="293" y="134"/>
                    <a:pt x="293" y="132"/>
                  </a:cubicBezTo>
                  <a:cubicBezTo>
                    <a:pt x="292" y="131"/>
                    <a:pt x="292" y="130"/>
                    <a:pt x="292" y="129"/>
                  </a:cubicBezTo>
                  <a:cubicBezTo>
                    <a:pt x="292" y="126"/>
                    <a:pt x="291" y="122"/>
                    <a:pt x="291" y="119"/>
                  </a:cubicBezTo>
                  <a:cubicBezTo>
                    <a:pt x="290" y="116"/>
                    <a:pt x="289" y="113"/>
                    <a:pt x="289" y="110"/>
                  </a:cubicBezTo>
                  <a:cubicBezTo>
                    <a:pt x="288" y="109"/>
                    <a:pt x="288" y="108"/>
                    <a:pt x="288" y="107"/>
                  </a:cubicBezTo>
                  <a:cubicBezTo>
                    <a:pt x="287" y="104"/>
                    <a:pt x="287" y="103"/>
                    <a:pt x="286" y="101"/>
                  </a:cubicBezTo>
                  <a:cubicBezTo>
                    <a:pt x="285" y="99"/>
                    <a:pt x="285" y="97"/>
                    <a:pt x="284" y="94"/>
                  </a:cubicBezTo>
                  <a:cubicBezTo>
                    <a:pt x="284" y="93"/>
                    <a:pt x="283" y="93"/>
                    <a:pt x="283" y="91"/>
                  </a:cubicBezTo>
                  <a:cubicBezTo>
                    <a:pt x="282" y="88"/>
                    <a:pt x="280" y="86"/>
                    <a:pt x="279" y="83"/>
                  </a:cubicBezTo>
                  <a:cubicBezTo>
                    <a:pt x="277" y="80"/>
                    <a:pt x="276" y="77"/>
                    <a:pt x="274" y="74"/>
                  </a:cubicBezTo>
                  <a:cubicBezTo>
                    <a:pt x="274" y="73"/>
                    <a:pt x="274" y="72"/>
                    <a:pt x="273" y="72"/>
                  </a:cubicBezTo>
                  <a:cubicBezTo>
                    <a:pt x="272" y="70"/>
                    <a:pt x="271" y="68"/>
                    <a:pt x="269" y="66"/>
                  </a:cubicBezTo>
                  <a:cubicBezTo>
                    <a:pt x="268" y="64"/>
                    <a:pt x="267" y="62"/>
                    <a:pt x="266" y="60"/>
                  </a:cubicBezTo>
                  <a:cubicBezTo>
                    <a:pt x="265" y="59"/>
                    <a:pt x="264" y="58"/>
                    <a:pt x="264" y="58"/>
                  </a:cubicBezTo>
                  <a:cubicBezTo>
                    <a:pt x="262" y="56"/>
                    <a:pt x="261" y="54"/>
                    <a:pt x="259" y="52"/>
                  </a:cubicBezTo>
                  <a:cubicBezTo>
                    <a:pt x="256" y="49"/>
                    <a:pt x="254" y="45"/>
                    <a:pt x="251" y="42"/>
                  </a:cubicBezTo>
                  <a:cubicBezTo>
                    <a:pt x="250" y="42"/>
                    <a:pt x="250" y="42"/>
                    <a:pt x="250" y="42"/>
                  </a:cubicBezTo>
                  <a:cubicBezTo>
                    <a:pt x="249" y="41"/>
                    <a:pt x="249" y="41"/>
                    <a:pt x="248" y="40"/>
                  </a:cubicBezTo>
                  <a:cubicBezTo>
                    <a:pt x="245" y="37"/>
                    <a:pt x="242" y="34"/>
                    <a:pt x="239" y="31"/>
                  </a:cubicBezTo>
                  <a:cubicBezTo>
                    <a:pt x="238" y="31"/>
                    <a:pt x="237" y="30"/>
                    <a:pt x="236" y="30"/>
                  </a:cubicBezTo>
                  <a:cubicBezTo>
                    <a:pt x="235" y="29"/>
                    <a:pt x="234" y="28"/>
                    <a:pt x="233" y="27"/>
                  </a:cubicBezTo>
                  <a:cubicBezTo>
                    <a:pt x="229" y="25"/>
                    <a:pt x="225" y="22"/>
                    <a:pt x="221" y="19"/>
                  </a:cubicBezTo>
                  <a:cubicBezTo>
                    <a:pt x="221" y="19"/>
                    <a:pt x="221" y="19"/>
                    <a:pt x="220" y="19"/>
                  </a:cubicBezTo>
                  <a:cubicBezTo>
                    <a:pt x="218" y="17"/>
                    <a:pt x="216" y="16"/>
                    <a:pt x="213" y="15"/>
                  </a:cubicBezTo>
                  <a:cubicBezTo>
                    <a:pt x="211" y="14"/>
                    <a:pt x="209" y="13"/>
                    <a:pt x="206" y="11"/>
                  </a:cubicBezTo>
                  <a:cubicBezTo>
                    <a:pt x="206" y="11"/>
                    <a:pt x="205" y="11"/>
                    <a:pt x="205" y="11"/>
                  </a:cubicBezTo>
                  <a:cubicBezTo>
                    <a:pt x="201" y="9"/>
                    <a:pt x="196" y="8"/>
                    <a:pt x="192" y="6"/>
                  </a:cubicBezTo>
                  <a:cubicBezTo>
                    <a:pt x="191" y="6"/>
                    <a:pt x="189" y="5"/>
                    <a:pt x="188" y="5"/>
                  </a:cubicBezTo>
                  <a:cubicBezTo>
                    <a:pt x="187" y="5"/>
                    <a:pt x="186" y="4"/>
                    <a:pt x="185" y="4"/>
                  </a:cubicBezTo>
                  <a:cubicBezTo>
                    <a:pt x="181" y="4"/>
                    <a:pt x="177" y="3"/>
                    <a:pt x="173" y="2"/>
                  </a:cubicBezTo>
                  <a:cubicBezTo>
                    <a:pt x="172" y="2"/>
                    <a:pt x="171" y="2"/>
                    <a:pt x="170" y="2"/>
                  </a:cubicBezTo>
                  <a:cubicBezTo>
                    <a:pt x="170" y="2"/>
                    <a:pt x="170" y="2"/>
                    <a:pt x="169" y="2"/>
                  </a:cubicBezTo>
                  <a:cubicBezTo>
                    <a:pt x="165" y="1"/>
                    <a:pt x="161" y="1"/>
                    <a:pt x="157" y="0"/>
                  </a:cubicBezTo>
                  <a:cubicBezTo>
                    <a:pt x="154" y="0"/>
                    <a:pt x="152" y="0"/>
                    <a:pt x="149" y="0"/>
                  </a:cubicBezTo>
                  <a:cubicBezTo>
                    <a:pt x="148" y="0"/>
                    <a:pt x="147" y="0"/>
                    <a:pt x="146" y="0"/>
                  </a:cubicBezTo>
                  <a:lnTo>
                    <a:pt x="146" y="0"/>
                  </a:lnTo>
                  <a:lnTo>
                    <a:pt x="146" y="0"/>
                  </a:lnTo>
                  <a:lnTo>
                    <a:pt x="146" y="0"/>
                  </a:lnTo>
                  <a:cubicBezTo>
                    <a:pt x="144" y="0"/>
                    <a:pt x="142" y="0"/>
                    <a:pt x="139" y="0"/>
                  </a:cubicBezTo>
                  <a:cubicBezTo>
                    <a:pt x="137" y="0"/>
                    <a:pt x="135" y="0"/>
                    <a:pt x="133" y="0"/>
                  </a:cubicBezTo>
                  <a:cubicBezTo>
                    <a:pt x="132" y="1"/>
                    <a:pt x="131" y="1"/>
                    <a:pt x="130" y="1"/>
                  </a:cubicBezTo>
                  <a:cubicBezTo>
                    <a:pt x="127" y="1"/>
                    <a:pt x="123" y="2"/>
                    <a:pt x="120" y="2"/>
                  </a:cubicBezTo>
                  <a:cubicBezTo>
                    <a:pt x="117" y="3"/>
                    <a:pt x="114" y="4"/>
                    <a:pt x="111" y="4"/>
                  </a:cubicBezTo>
                  <a:cubicBezTo>
                    <a:pt x="110" y="4"/>
                    <a:pt x="109" y="4"/>
                    <a:pt x="108" y="4"/>
                  </a:cubicBezTo>
                  <a:cubicBezTo>
                    <a:pt x="105" y="5"/>
                    <a:pt x="104" y="5"/>
                    <a:pt x="102" y="6"/>
                  </a:cubicBezTo>
                  <a:cubicBezTo>
                    <a:pt x="100" y="7"/>
                    <a:pt x="98" y="7"/>
                    <a:pt x="96" y="8"/>
                  </a:cubicBezTo>
                  <a:cubicBezTo>
                    <a:pt x="94" y="8"/>
                    <a:pt x="94" y="9"/>
                    <a:pt x="92" y="9"/>
                  </a:cubicBezTo>
                  <a:cubicBezTo>
                    <a:pt x="89" y="10"/>
                    <a:pt x="87" y="12"/>
                    <a:pt x="84" y="13"/>
                  </a:cubicBezTo>
                  <a:cubicBezTo>
                    <a:pt x="81" y="15"/>
                    <a:pt x="78" y="16"/>
                    <a:pt x="75" y="18"/>
                  </a:cubicBezTo>
                  <a:cubicBezTo>
                    <a:pt x="74" y="18"/>
                    <a:pt x="73" y="18"/>
                    <a:pt x="73" y="19"/>
                  </a:cubicBezTo>
                  <a:cubicBezTo>
                    <a:pt x="71" y="20"/>
                    <a:pt x="69" y="21"/>
                    <a:pt x="67" y="23"/>
                  </a:cubicBezTo>
                  <a:cubicBezTo>
                    <a:pt x="65" y="24"/>
                    <a:pt x="63" y="25"/>
                    <a:pt x="61" y="26"/>
                  </a:cubicBezTo>
                  <a:lnTo>
                    <a:pt x="61" y="27"/>
                  </a:lnTo>
                  <a:lnTo>
                    <a:pt x="61" y="27"/>
                  </a:lnTo>
                  <a:lnTo>
                    <a:pt x="61" y="26"/>
                  </a:lnTo>
                  <a:cubicBezTo>
                    <a:pt x="60" y="27"/>
                    <a:pt x="59" y="28"/>
                    <a:pt x="59" y="28"/>
                  </a:cubicBezTo>
                  <a:cubicBezTo>
                    <a:pt x="57" y="30"/>
                    <a:pt x="55" y="31"/>
                    <a:pt x="53" y="33"/>
                  </a:cubicBezTo>
                  <a:cubicBezTo>
                    <a:pt x="50" y="36"/>
                    <a:pt x="46" y="38"/>
                    <a:pt x="43" y="41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2" y="43"/>
                    <a:pt x="42" y="43"/>
                    <a:pt x="41" y="44"/>
                  </a:cubicBezTo>
                  <a:cubicBezTo>
                    <a:pt x="38" y="47"/>
                    <a:pt x="35" y="50"/>
                    <a:pt x="32" y="53"/>
                  </a:cubicBezTo>
                  <a:cubicBezTo>
                    <a:pt x="32" y="54"/>
                    <a:pt x="31" y="55"/>
                    <a:pt x="31" y="56"/>
                  </a:cubicBezTo>
                  <a:cubicBezTo>
                    <a:pt x="30" y="57"/>
                    <a:pt x="29" y="58"/>
                    <a:pt x="28" y="59"/>
                  </a:cubicBezTo>
                  <a:cubicBezTo>
                    <a:pt x="26" y="63"/>
                    <a:pt x="23" y="67"/>
                    <a:pt x="20" y="71"/>
                  </a:cubicBezTo>
                  <a:cubicBezTo>
                    <a:pt x="20" y="71"/>
                    <a:pt x="20" y="71"/>
                    <a:pt x="20" y="72"/>
                  </a:cubicBezTo>
                  <a:cubicBezTo>
                    <a:pt x="18" y="74"/>
                    <a:pt x="17" y="76"/>
                    <a:pt x="16" y="79"/>
                  </a:cubicBezTo>
                  <a:cubicBezTo>
                    <a:pt x="15" y="81"/>
                    <a:pt x="14" y="83"/>
                    <a:pt x="12" y="86"/>
                  </a:cubicBezTo>
                  <a:cubicBezTo>
                    <a:pt x="12" y="86"/>
                    <a:pt x="12" y="87"/>
                    <a:pt x="12" y="87"/>
                  </a:cubicBezTo>
                  <a:cubicBezTo>
                    <a:pt x="10" y="91"/>
                    <a:pt x="9" y="96"/>
                    <a:pt x="7" y="100"/>
                  </a:cubicBezTo>
                  <a:cubicBezTo>
                    <a:pt x="7" y="101"/>
                    <a:pt x="6" y="103"/>
                    <a:pt x="6" y="104"/>
                  </a:cubicBezTo>
                  <a:cubicBezTo>
                    <a:pt x="6" y="105"/>
                    <a:pt x="5" y="106"/>
                    <a:pt x="5" y="107"/>
                  </a:cubicBezTo>
                  <a:cubicBezTo>
                    <a:pt x="4" y="111"/>
                    <a:pt x="3" y="115"/>
                    <a:pt x="2" y="119"/>
                  </a:cubicBezTo>
                  <a:cubicBezTo>
                    <a:pt x="2" y="120"/>
                    <a:pt x="2" y="121"/>
                    <a:pt x="2" y="122"/>
                  </a:cubicBezTo>
                  <a:cubicBezTo>
                    <a:pt x="2" y="122"/>
                    <a:pt x="2" y="122"/>
                    <a:pt x="2" y="123"/>
                  </a:cubicBezTo>
                  <a:cubicBezTo>
                    <a:pt x="1" y="127"/>
                    <a:pt x="1" y="131"/>
                    <a:pt x="0" y="135"/>
                  </a:cubicBezTo>
                  <a:cubicBezTo>
                    <a:pt x="0" y="138"/>
                    <a:pt x="0" y="140"/>
                    <a:pt x="0" y="143"/>
                  </a:cubicBezTo>
                  <a:cubicBezTo>
                    <a:pt x="0" y="144"/>
                    <a:pt x="0" y="145"/>
                    <a:pt x="0" y="145"/>
                  </a:cubicBezTo>
                  <a:cubicBezTo>
                    <a:pt x="0" y="150"/>
                    <a:pt x="0" y="155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" y="160"/>
                    <a:pt x="1" y="160"/>
                    <a:pt x="1" y="160"/>
                  </a:cubicBezTo>
                  <a:cubicBezTo>
                    <a:pt x="1" y="166"/>
                    <a:pt x="2" y="171"/>
                    <a:pt x="3" y="176"/>
                  </a:cubicBezTo>
                  <a:cubicBezTo>
                    <a:pt x="3" y="177"/>
                    <a:pt x="4" y="179"/>
                    <a:pt x="4" y="180"/>
                  </a:cubicBezTo>
                  <a:cubicBezTo>
                    <a:pt x="5" y="185"/>
                    <a:pt x="7" y="190"/>
                    <a:pt x="9" y="195"/>
                  </a:cubicBezTo>
                  <a:cubicBezTo>
                    <a:pt x="9" y="195"/>
                    <a:pt x="9" y="195"/>
                    <a:pt x="9" y="196"/>
                  </a:cubicBezTo>
                  <a:cubicBezTo>
                    <a:pt x="9" y="196"/>
                    <a:pt x="9" y="196"/>
                    <a:pt x="9" y="196"/>
                  </a:cubicBezTo>
                  <a:cubicBezTo>
                    <a:pt x="9" y="198"/>
                    <a:pt x="10" y="199"/>
                    <a:pt x="10" y="200"/>
                  </a:cubicBezTo>
                  <a:cubicBezTo>
                    <a:pt x="12" y="203"/>
                    <a:pt x="13" y="207"/>
                    <a:pt x="15" y="211"/>
                  </a:cubicBezTo>
                  <a:cubicBezTo>
                    <a:pt x="16" y="213"/>
                    <a:pt x="17" y="215"/>
                    <a:pt x="18" y="217"/>
                  </a:cubicBezTo>
                  <a:cubicBezTo>
                    <a:pt x="21" y="221"/>
                    <a:pt x="24" y="225"/>
                    <a:pt x="26" y="229"/>
                  </a:cubicBezTo>
                  <a:cubicBezTo>
                    <a:pt x="27" y="230"/>
                    <a:pt x="27" y="231"/>
                    <a:pt x="27" y="231"/>
                  </a:cubicBezTo>
                  <a:cubicBezTo>
                    <a:pt x="29" y="234"/>
                    <a:pt x="31" y="236"/>
                    <a:pt x="34" y="239"/>
                  </a:cubicBezTo>
                  <a:cubicBezTo>
                    <a:pt x="34" y="239"/>
                    <a:pt x="34" y="239"/>
                    <a:pt x="34" y="239"/>
                  </a:cubicBezTo>
                  <a:lnTo>
                    <a:pt x="34" y="239"/>
                  </a:lnTo>
                  <a:cubicBezTo>
                    <a:pt x="43" y="250"/>
                    <a:pt x="52" y="259"/>
                    <a:pt x="64" y="267"/>
                  </a:cubicBezTo>
                  <a:cubicBezTo>
                    <a:pt x="69" y="270"/>
                    <a:pt x="74" y="273"/>
                    <a:pt x="80" y="276"/>
                  </a:cubicBezTo>
                  <a:cubicBezTo>
                    <a:pt x="85" y="279"/>
                    <a:pt x="91" y="281"/>
                    <a:pt x="97" y="283"/>
                  </a:cubicBezTo>
                  <a:cubicBezTo>
                    <a:pt x="109" y="288"/>
                    <a:pt x="123" y="291"/>
                    <a:pt x="136" y="292"/>
                  </a:cubicBezTo>
                  <a:lnTo>
                    <a:pt x="136" y="292"/>
                  </a:lnTo>
                  <a:cubicBezTo>
                    <a:pt x="136" y="292"/>
                    <a:pt x="137" y="292"/>
                    <a:pt x="137" y="292"/>
                  </a:cubicBezTo>
                  <a:cubicBezTo>
                    <a:pt x="140" y="292"/>
                    <a:pt x="143" y="292"/>
                    <a:pt x="146" y="292"/>
                  </a:cubicBezTo>
                  <a:cubicBezTo>
                    <a:pt x="147" y="292"/>
                    <a:pt x="148" y="292"/>
                    <a:pt x="148" y="292"/>
                  </a:cubicBezTo>
                  <a:cubicBezTo>
                    <a:pt x="153" y="292"/>
                    <a:pt x="158" y="292"/>
                    <a:pt x="163" y="291"/>
                  </a:cubicBezTo>
                  <a:cubicBezTo>
                    <a:pt x="166" y="291"/>
                    <a:pt x="168" y="290"/>
                    <a:pt x="170" y="290"/>
                  </a:cubicBezTo>
                  <a:cubicBezTo>
                    <a:pt x="174" y="289"/>
                    <a:pt x="178" y="289"/>
                    <a:pt x="182" y="288"/>
                  </a:cubicBezTo>
                  <a:cubicBezTo>
                    <a:pt x="183" y="287"/>
                    <a:pt x="184" y="287"/>
                    <a:pt x="185" y="287"/>
                  </a:cubicBezTo>
                  <a:cubicBezTo>
                    <a:pt x="186" y="287"/>
                    <a:pt x="186" y="287"/>
                    <a:pt x="186" y="287"/>
                  </a:cubicBezTo>
                  <a:cubicBezTo>
                    <a:pt x="186" y="287"/>
                    <a:pt x="186" y="287"/>
                    <a:pt x="187" y="287"/>
                  </a:cubicBezTo>
                  <a:cubicBezTo>
                    <a:pt x="192" y="285"/>
                    <a:pt x="197" y="283"/>
                    <a:pt x="202" y="281"/>
                  </a:cubicBezTo>
                  <a:cubicBezTo>
                    <a:pt x="203" y="281"/>
                    <a:pt x="204" y="280"/>
                    <a:pt x="206" y="280"/>
                  </a:cubicBezTo>
                  <a:cubicBezTo>
                    <a:pt x="210" y="278"/>
                    <a:pt x="215" y="275"/>
                    <a:pt x="219" y="273"/>
                  </a:cubicBezTo>
                  <a:cubicBezTo>
                    <a:pt x="220" y="273"/>
                    <a:pt x="220" y="272"/>
                    <a:pt x="220" y="272"/>
                  </a:cubicBezTo>
                  <a:cubicBezTo>
                    <a:pt x="221" y="272"/>
                    <a:pt x="221" y="272"/>
                    <a:pt x="221" y="272"/>
                  </a:cubicBezTo>
                  <a:cubicBezTo>
                    <a:pt x="225" y="270"/>
                    <a:pt x="228" y="267"/>
                    <a:pt x="232" y="265"/>
                  </a:cubicBezTo>
                  <a:cubicBezTo>
                    <a:pt x="233" y="264"/>
                    <a:pt x="234" y="263"/>
                    <a:pt x="234" y="263"/>
                  </a:cubicBezTo>
                  <a:cubicBezTo>
                    <a:pt x="236" y="261"/>
                    <a:pt x="238" y="260"/>
                    <a:pt x="240" y="258"/>
                  </a:cubicBezTo>
                  <a:cubicBezTo>
                    <a:pt x="243" y="255"/>
                    <a:pt x="247" y="253"/>
                    <a:pt x="250" y="250"/>
                  </a:cubicBezTo>
                  <a:cubicBezTo>
                    <a:pt x="250" y="249"/>
                    <a:pt x="250" y="249"/>
                    <a:pt x="250" y="249"/>
                  </a:cubicBezTo>
                  <a:cubicBezTo>
                    <a:pt x="251" y="248"/>
                    <a:pt x="251" y="248"/>
                    <a:pt x="252" y="247"/>
                  </a:cubicBezTo>
                  <a:cubicBezTo>
                    <a:pt x="255" y="244"/>
                    <a:pt x="258" y="241"/>
                    <a:pt x="261" y="238"/>
                  </a:cubicBezTo>
                  <a:cubicBezTo>
                    <a:pt x="261" y="237"/>
                    <a:pt x="262" y="236"/>
                    <a:pt x="262" y="235"/>
                  </a:cubicBezTo>
                  <a:cubicBezTo>
                    <a:pt x="263" y="234"/>
                    <a:pt x="264" y="233"/>
                    <a:pt x="265" y="232"/>
                  </a:cubicBezTo>
                  <a:cubicBezTo>
                    <a:pt x="267" y="228"/>
                    <a:pt x="270" y="224"/>
                    <a:pt x="273" y="220"/>
                  </a:cubicBezTo>
                  <a:cubicBezTo>
                    <a:pt x="273" y="220"/>
                    <a:pt x="273" y="220"/>
                    <a:pt x="273" y="219"/>
                  </a:cubicBezTo>
                  <a:cubicBezTo>
                    <a:pt x="274" y="217"/>
                    <a:pt x="275" y="215"/>
                    <a:pt x="277" y="213"/>
                  </a:cubicBezTo>
                  <a:cubicBezTo>
                    <a:pt x="278" y="210"/>
                    <a:pt x="279" y="208"/>
                    <a:pt x="281" y="205"/>
                  </a:cubicBezTo>
                  <a:cubicBezTo>
                    <a:pt x="281" y="205"/>
                    <a:pt x="281" y="204"/>
                    <a:pt x="281" y="204"/>
                  </a:cubicBezTo>
                  <a:cubicBezTo>
                    <a:pt x="283" y="200"/>
                    <a:pt x="284" y="196"/>
                    <a:pt x="286" y="191"/>
                  </a:cubicBezTo>
                  <a:cubicBezTo>
                    <a:pt x="286" y="190"/>
                    <a:pt x="287" y="188"/>
                    <a:pt x="287" y="187"/>
                  </a:cubicBezTo>
                  <a:cubicBezTo>
                    <a:pt x="287" y="186"/>
                    <a:pt x="288" y="185"/>
                    <a:pt x="288" y="184"/>
                  </a:cubicBezTo>
                  <a:cubicBezTo>
                    <a:pt x="289" y="180"/>
                    <a:pt x="290" y="176"/>
                    <a:pt x="291" y="172"/>
                  </a:cubicBezTo>
                  <a:cubicBezTo>
                    <a:pt x="291" y="171"/>
                    <a:pt x="291" y="170"/>
                    <a:pt x="291" y="169"/>
                  </a:cubicBezTo>
                  <a:cubicBezTo>
                    <a:pt x="291" y="169"/>
                    <a:pt x="291" y="169"/>
                    <a:pt x="291" y="168"/>
                  </a:cubicBezTo>
                  <a:cubicBezTo>
                    <a:pt x="292" y="164"/>
                    <a:pt x="292" y="160"/>
                    <a:pt x="292" y="156"/>
                  </a:cubicBezTo>
                  <a:cubicBezTo>
                    <a:pt x="293" y="153"/>
                    <a:pt x="293" y="151"/>
                    <a:pt x="293" y="148"/>
                  </a:cubicBez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 102">
              <a:extLst>
                <a:ext uri="{FF2B5EF4-FFF2-40B4-BE49-F238E27FC236}">
                  <a16:creationId xmlns:a16="http://schemas.microsoft.com/office/drawing/2014/main" id="{8F189638-02EB-4BB6-BB50-620F6BC09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893" y="3240856"/>
              <a:ext cx="311599" cy="311600"/>
            </a:xfrm>
            <a:custGeom>
              <a:avLst/>
              <a:gdLst>
                <a:gd name="T0" fmla="*/ 186 w 186"/>
                <a:gd name="T1" fmla="*/ 19 h 186"/>
                <a:gd name="T2" fmla="*/ 186 w 186"/>
                <a:gd name="T3" fmla="*/ 19 h 186"/>
                <a:gd name="T4" fmla="*/ 22 w 186"/>
                <a:gd name="T5" fmla="*/ 183 h 186"/>
                <a:gd name="T6" fmla="*/ 13 w 186"/>
                <a:gd name="T7" fmla="*/ 186 h 186"/>
                <a:gd name="T8" fmla="*/ 3 w 186"/>
                <a:gd name="T9" fmla="*/ 183 h 186"/>
                <a:gd name="T10" fmla="*/ 0 w 186"/>
                <a:gd name="T11" fmla="*/ 173 h 186"/>
                <a:gd name="T12" fmla="*/ 3 w 186"/>
                <a:gd name="T13" fmla="*/ 164 h 186"/>
                <a:gd name="T14" fmla="*/ 167 w 186"/>
                <a:gd name="T15" fmla="*/ 0 h 186"/>
                <a:gd name="T16" fmla="*/ 186 w 186"/>
                <a:gd name="T17" fmla="*/ 1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86">
                  <a:moveTo>
                    <a:pt x="186" y="19"/>
                  </a:moveTo>
                  <a:lnTo>
                    <a:pt x="186" y="19"/>
                  </a:lnTo>
                  <a:lnTo>
                    <a:pt x="22" y="183"/>
                  </a:lnTo>
                  <a:cubicBezTo>
                    <a:pt x="20" y="185"/>
                    <a:pt x="16" y="186"/>
                    <a:pt x="13" y="186"/>
                  </a:cubicBezTo>
                  <a:cubicBezTo>
                    <a:pt x="9" y="186"/>
                    <a:pt x="6" y="185"/>
                    <a:pt x="3" y="183"/>
                  </a:cubicBezTo>
                  <a:cubicBezTo>
                    <a:pt x="1" y="180"/>
                    <a:pt x="0" y="177"/>
                    <a:pt x="0" y="173"/>
                  </a:cubicBezTo>
                  <a:cubicBezTo>
                    <a:pt x="0" y="170"/>
                    <a:pt x="1" y="166"/>
                    <a:pt x="3" y="164"/>
                  </a:cubicBezTo>
                  <a:lnTo>
                    <a:pt x="167" y="0"/>
                  </a:lnTo>
                  <a:lnTo>
                    <a:pt x="186" y="19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 103">
              <a:extLst>
                <a:ext uri="{FF2B5EF4-FFF2-40B4-BE49-F238E27FC236}">
                  <a16:creationId xmlns:a16="http://schemas.microsoft.com/office/drawing/2014/main" id="{AB800274-E320-48A9-BD87-FF2A5357E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2139" y="2883194"/>
              <a:ext cx="403724" cy="403725"/>
            </a:xfrm>
            <a:custGeom>
              <a:avLst/>
              <a:gdLst>
                <a:gd name="T0" fmla="*/ 120 w 240"/>
                <a:gd name="T1" fmla="*/ 240 h 240"/>
                <a:gd name="T2" fmla="*/ 120 w 240"/>
                <a:gd name="T3" fmla="*/ 240 h 240"/>
                <a:gd name="T4" fmla="*/ 167 w 240"/>
                <a:gd name="T5" fmla="*/ 230 h 240"/>
                <a:gd name="T6" fmla="*/ 205 w 240"/>
                <a:gd name="T7" fmla="*/ 204 h 240"/>
                <a:gd name="T8" fmla="*/ 231 w 240"/>
                <a:gd name="T9" fmla="*/ 166 h 240"/>
                <a:gd name="T10" fmla="*/ 240 w 240"/>
                <a:gd name="T11" fmla="*/ 120 h 240"/>
                <a:gd name="T12" fmla="*/ 231 w 240"/>
                <a:gd name="T13" fmla="*/ 73 h 240"/>
                <a:gd name="T14" fmla="*/ 205 w 240"/>
                <a:gd name="T15" fmla="*/ 35 h 240"/>
                <a:gd name="T16" fmla="*/ 167 w 240"/>
                <a:gd name="T17" fmla="*/ 9 h 240"/>
                <a:gd name="T18" fmla="*/ 120 w 240"/>
                <a:gd name="T19" fmla="*/ 0 h 240"/>
                <a:gd name="T20" fmla="*/ 74 w 240"/>
                <a:gd name="T21" fmla="*/ 9 h 240"/>
                <a:gd name="T22" fmla="*/ 36 w 240"/>
                <a:gd name="T23" fmla="*/ 35 h 240"/>
                <a:gd name="T24" fmla="*/ 10 w 240"/>
                <a:gd name="T25" fmla="*/ 73 h 240"/>
                <a:gd name="T26" fmla="*/ 0 w 240"/>
                <a:gd name="T27" fmla="*/ 120 h 240"/>
                <a:gd name="T28" fmla="*/ 10 w 240"/>
                <a:gd name="T29" fmla="*/ 166 h 240"/>
                <a:gd name="T30" fmla="*/ 36 w 240"/>
                <a:gd name="T31" fmla="*/ 204 h 240"/>
                <a:gd name="T32" fmla="*/ 74 w 240"/>
                <a:gd name="T33" fmla="*/ 230 h 240"/>
                <a:gd name="T34" fmla="*/ 120 w 240"/>
                <a:gd name="T3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lnTo>
                    <a:pt x="120" y="240"/>
                  </a:lnTo>
                  <a:cubicBezTo>
                    <a:pt x="137" y="240"/>
                    <a:pt x="153" y="236"/>
                    <a:pt x="167" y="230"/>
                  </a:cubicBezTo>
                  <a:cubicBezTo>
                    <a:pt x="182" y="224"/>
                    <a:pt x="194" y="215"/>
                    <a:pt x="205" y="204"/>
                  </a:cubicBezTo>
                  <a:cubicBezTo>
                    <a:pt x="216" y="193"/>
                    <a:pt x="225" y="181"/>
                    <a:pt x="231" y="166"/>
                  </a:cubicBezTo>
                  <a:cubicBezTo>
                    <a:pt x="237" y="152"/>
                    <a:pt x="240" y="136"/>
                    <a:pt x="240" y="120"/>
                  </a:cubicBezTo>
                  <a:cubicBezTo>
                    <a:pt x="240" y="103"/>
                    <a:pt x="237" y="87"/>
                    <a:pt x="231" y="73"/>
                  </a:cubicBezTo>
                  <a:cubicBezTo>
                    <a:pt x="225" y="58"/>
                    <a:pt x="216" y="46"/>
                    <a:pt x="205" y="35"/>
                  </a:cubicBezTo>
                  <a:cubicBezTo>
                    <a:pt x="194" y="24"/>
                    <a:pt x="182" y="15"/>
                    <a:pt x="167" y="9"/>
                  </a:cubicBezTo>
                  <a:cubicBezTo>
                    <a:pt x="153" y="3"/>
                    <a:pt x="137" y="0"/>
                    <a:pt x="120" y="0"/>
                  </a:cubicBezTo>
                  <a:cubicBezTo>
                    <a:pt x="104" y="0"/>
                    <a:pt x="88" y="3"/>
                    <a:pt x="74" y="9"/>
                  </a:cubicBezTo>
                  <a:cubicBezTo>
                    <a:pt x="59" y="15"/>
                    <a:pt x="47" y="24"/>
                    <a:pt x="36" y="35"/>
                  </a:cubicBezTo>
                  <a:cubicBezTo>
                    <a:pt x="25" y="46"/>
                    <a:pt x="16" y="58"/>
                    <a:pt x="10" y="73"/>
                  </a:cubicBezTo>
                  <a:cubicBezTo>
                    <a:pt x="4" y="87"/>
                    <a:pt x="0" y="103"/>
                    <a:pt x="0" y="120"/>
                  </a:cubicBezTo>
                  <a:cubicBezTo>
                    <a:pt x="0" y="136"/>
                    <a:pt x="4" y="152"/>
                    <a:pt x="10" y="166"/>
                  </a:cubicBezTo>
                  <a:cubicBezTo>
                    <a:pt x="16" y="181"/>
                    <a:pt x="25" y="193"/>
                    <a:pt x="36" y="204"/>
                  </a:cubicBezTo>
                  <a:cubicBezTo>
                    <a:pt x="47" y="215"/>
                    <a:pt x="59" y="224"/>
                    <a:pt x="74" y="230"/>
                  </a:cubicBezTo>
                  <a:cubicBezTo>
                    <a:pt x="88" y="236"/>
                    <a:pt x="104" y="240"/>
                    <a:pt x="120" y="24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78D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E59A819-ABE8-4B1F-8563-38738A48289E}"/>
              </a:ext>
            </a:extLst>
          </p:cNvPr>
          <p:cNvGrpSpPr/>
          <p:nvPr/>
        </p:nvGrpSpPr>
        <p:grpSpPr>
          <a:xfrm>
            <a:off x="9651716" y="2820149"/>
            <a:ext cx="692371" cy="692371"/>
            <a:chOff x="8296082" y="2896589"/>
            <a:chExt cx="692371" cy="692371"/>
          </a:xfrm>
        </p:grpSpPr>
        <p:sp>
          <p:nvSpPr>
            <p:cNvPr id="54" name="Freeform 1054">
              <a:extLst>
                <a:ext uri="{FF2B5EF4-FFF2-40B4-BE49-F238E27FC236}">
                  <a16:creationId xmlns:a16="http://schemas.microsoft.com/office/drawing/2014/main" id="{239DB750-8660-46ED-874D-F29481A0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6082" y="2896589"/>
              <a:ext cx="692371" cy="692371"/>
            </a:xfrm>
            <a:custGeom>
              <a:avLst/>
              <a:gdLst>
                <a:gd name="T0" fmla="*/ 73 w 80"/>
                <a:gd name="T1" fmla="*/ 46 h 80"/>
                <a:gd name="T2" fmla="*/ 73 w 80"/>
                <a:gd name="T3" fmla="*/ 33 h 80"/>
                <a:gd name="T4" fmla="*/ 80 w 80"/>
                <a:gd name="T5" fmla="*/ 28 h 80"/>
                <a:gd name="T6" fmla="*/ 77 w 80"/>
                <a:gd name="T7" fmla="*/ 20 h 80"/>
                <a:gd name="T8" fmla="*/ 68 w 80"/>
                <a:gd name="T9" fmla="*/ 21 h 80"/>
                <a:gd name="T10" fmla="*/ 59 w 80"/>
                <a:gd name="T11" fmla="*/ 12 h 80"/>
                <a:gd name="T12" fmla="*/ 60 w 80"/>
                <a:gd name="T13" fmla="*/ 3 h 80"/>
                <a:gd name="T14" fmla="*/ 52 w 80"/>
                <a:gd name="T15" fmla="*/ 0 h 80"/>
                <a:gd name="T16" fmla="*/ 47 w 80"/>
                <a:gd name="T17" fmla="*/ 7 h 80"/>
                <a:gd name="T18" fmla="*/ 33 w 80"/>
                <a:gd name="T19" fmla="*/ 7 h 80"/>
                <a:gd name="T20" fmla="*/ 28 w 80"/>
                <a:gd name="T21" fmla="*/ 0 h 80"/>
                <a:gd name="T22" fmla="*/ 20 w 80"/>
                <a:gd name="T23" fmla="*/ 3 h 80"/>
                <a:gd name="T24" fmla="*/ 22 w 80"/>
                <a:gd name="T25" fmla="*/ 12 h 80"/>
                <a:gd name="T26" fmla="*/ 12 w 80"/>
                <a:gd name="T27" fmla="*/ 21 h 80"/>
                <a:gd name="T28" fmla="*/ 3 w 80"/>
                <a:gd name="T29" fmla="*/ 20 h 80"/>
                <a:gd name="T30" fmla="*/ 0 w 80"/>
                <a:gd name="T31" fmla="*/ 28 h 80"/>
                <a:gd name="T32" fmla="*/ 7 w 80"/>
                <a:gd name="T33" fmla="*/ 33 h 80"/>
                <a:gd name="T34" fmla="*/ 7 w 80"/>
                <a:gd name="T35" fmla="*/ 47 h 80"/>
                <a:gd name="T36" fmla="*/ 0 w 80"/>
                <a:gd name="T37" fmla="*/ 52 h 80"/>
                <a:gd name="T38" fmla="*/ 3 w 80"/>
                <a:gd name="T39" fmla="*/ 60 h 80"/>
                <a:gd name="T40" fmla="*/ 12 w 80"/>
                <a:gd name="T41" fmla="*/ 58 h 80"/>
                <a:gd name="T42" fmla="*/ 22 w 80"/>
                <a:gd name="T43" fmla="*/ 68 h 80"/>
                <a:gd name="T44" fmla="*/ 20 w 80"/>
                <a:gd name="T45" fmla="*/ 77 h 80"/>
                <a:gd name="T46" fmla="*/ 28 w 80"/>
                <a:gd name="T47" fmla="*/ 80 h 80"/>
                <a:gd name="T48" fmla="*/ 34 w 80"/>
                <a:gd name="T49" fmla="*/ 73 h 80"/>
                <a:gd name="T50" fmla="*/ 47 w 80"/>
                <a:gd name="T51" fmla="*/ 73 h 80"/>
                <a:gd name="T52" fmla="*/ 52 w 80"/>
                <a:gd name="T53" fmla="*/ 80 h 80"/>
                <a:gd name="T54" fmla="*/ 60 w 80"/>
                <a:gd name="T55" fmla="*/ 77 h 80"/>
                <a:gd name="T56" fmla="*/ 59 w 80"/>
                <a:gd name="T57" fmla="*/ 68 h 80"/>
                <a:gd name="T58" fmla="*/ 68 w 80"/>
                <a:gd name="T59" fmla="*/ 58 h 80"/>
                <a:gd name="T60" fmla="*/ 77 w 80"/>
                <a:gd name="T61" fmla="*/ 60 h 80"/>
                <a:gd name="T62" fmla="*/ 80 w 80"/>
                <a:gd name="T63" fmla="*/ 52 h 80"/>
                <a:gd name="T64" fmla="*/ 73 w 80"/>
                <a:gd name="T65" fmla="*/ 46 h 80"/>
                <a:gd name="T66" fmla="*/ 32 w 80"/>
                <a:gd name="T67" fmla="*/ 59 h 80"/>
                <a:gd name="T68" fmla="*/ 21 w 80"/>
                <a:gd name="T69" fmla="*/ 32 h 80"/>
                <a:gd name="T70" fmla="*/ 48 w 80"/>
                <a:gd name="T71" fmla="*/ 21 h 80"/>
                <a:gd name="T72" fmla="*/ 59 w 80"/>
                <a:gd name="T73" fmla="*/ 48 h 80"/>
                <a:gd name="T74" fmla="*/ 32 w 80"/>
                <a:gd name="T75" fmla="*/ 5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" h="80">
                  <a:moveTo>
                    <a:pt x="73" y="46"/>
                  </a:moveTo>
                  <a:cubicBezTo>
                    <a:pt x="74" y="42"/>
                    <a:pt x="74" y="37"/>
                    <a:pt x="73" y="33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6" y="18"/>
                    <a:pt x="62" y="14"/>
                    <a:pt x="59" y="12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2" y="6"/>
                    <a:pt x="38" y="6"/>
                    <a:pt x="33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18" y="14"/>
                    <a:pt x="15" y="18"/>
                    <a:pt x="12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8"/>
                    <a:pt x="7" y="42"/>
                    <a:pt x="7" y="4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5" y="62"/>
                    <a:pt x="18" y="65"/>
                    <a:pt x="22" y="68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8" y="73"/>
                    <a:pt x="43" y="73"/>
                    <a:pt x="47" y="73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62" y="65"/>
                    <a:pt x="66" y="62"/>
                    <a:pt x="68" y="58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80" y="52"/>
                    <a:pt x="80" y="52"/>
                    <a:pt x="80" y="52"/>
                  </a:cubicBezTo>
                  <a:lnTo>
                    <a:pt x="73" y="46"/>
                  </a:lnTo>
                  <a:close/>
                  <a:moveTo>
                    <a:pt x="32" y="59"/>
                  </a:moveTo>
                  <a:cubicBezTo>
                    <a:pt x="22" y="55"/>
                    <a:pt x="16" y="43"/>
                    <a:pt x="21" y="32"/>
                  </a:cubicBezTo>
                  <a:cubicBezTo>
                    <a:pt x="25" y="21"/>
                    <a:pt x="37" y="16"/>
                    <a:pt x="48" y="21"/>
                  </a:cubicBezTo>
                  <a:cubicBezTo>
                    <a:pt x="59" y="25"/>
                    <a:pt x="64" y="37"/>
                    <a:pt x="59" y="48"/>
                  </a:cubicBezTo>
                  <a:cubicBezTo>
                    <a:pt x="55" y="58"/>
                    <a:pt x="43" y="64"/>
                    <a:pt x="32" y="59"/>
                  </a:cubicBezTo>
                  <a:close/>
                </a:path>
              </a:pathLst>
            </a:custGeom>
            <a:solidFill>
              <a:srgbClr val="3C3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54EED5C8-45A4-43EC-82F4-3B34886D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3105" y="3183612"/>
              <a:ext cx="118325" cy="118325"/>
            </a:xfrm>
            <a:custGeom>
              <a:avLst/>
              <a:gdLst>
                <a:gd name="T0" fmla="*/ 118 w 400"/>
                <a:gd name="T1" fmla="*/ 104 h 400"/>
                <a:gd name="T2" fmla="*/ 118 w 400"/>
                <a:gd name="T3" fmla="*/ 104 h 400"/>
                <a:gd name="T4" fmla="*/ 112 w 400"/>
                <a:gd name="T5" fmla="*/ 112 h 400"/>
                <a:gd name="T6" fmla="*/ 104 w 400"/>
                <a:gd name="T7" fmla="*/ 118 h 400"/>
                <a:gd name="T8" fmla="*/ 93 w 400"/>
                <a:gd name="T9" fmla="*/ 120 h 400"/>
                <a:gd name="T10" fmla="*/ 83 w 400"/>
                <a:gd name="T11" fmla="*/ 118 h 400"/>
                <a:gd name="T12" fmla="*/ 74 w 400"/>
                <a:gd name="T13" fmla="*/ 112 h 400"/>
                <a:gd name="T14" fmla="*/ 69 w 400"/>
                <a:gd name="T15" fmla="*/ 104 h 400"/>
                <a:gd name="T16" fmla="*/ 67 w 400"/>
                <a:gd name="T17" fmla="*/ 93 h 400"/>
                <a:gd name="T18" fmla="*/ 69 w 400"/>
                <a:gd name="T19" fmla="*/ 83 h 400"/>
                <a:gd name="T20" fmla="*/ 74 w 400"/>
                <a:gd name="T21" fmla="*/ 75 h 400"/>
                <a:gd name="T22" fmla="*/ 83 w 400"/>
                <a:gd name="T23" fmla="*/ 69 h 400"/>
                <a:gd name="T24" fmla="*/ 93 w 400"/>
                <a:gd name="T25" fmla="*/ 67 h 400"/>
                <a:gd name="T26" fmla="*/ 104 w 400"/>
                <a:gd name="T27" fmla="*/ 69 h 400"/>
                <a:gd name="T28" fmla="*/ 112 w 400"/>
                <a:gd name="T29" fmla="*/ 75 h 400"/>
                <a:gd name="T30" fmla="*/ 118 w 400"/>
                <a:gd name="T31" fmla="*/ 83 h 400"/>
                <a:gd name="T32" fmla="*/ 120 w 400"/>
                <a:gd name="T33" fmla="*/ 93 h 400"/>
                <a:gd name="T34" fmla="*/ 118 w 400"/>
                <a:gd name="T35" fmla="*/ 104 h 400"/>
                <a:gd name="T36" fmla="*/ 258 w 400"/>
                <a:gd name="T37" fmla="*/ 179 h 400"/>
                <a:gd name="T38" fmla="*/ 258 w 400"/>
                <a:gd name="T39" fmla="*/ 179 h 400"/>
                <a:gd name="T40" fmla="*/ 263 w 400"/>
                <a:gd name="T41" fmla="*/ 161 h 400"/>
                <a:gd name="T42" fmla="*/ 267 w 400"/>
                <a:gd name="T43" fmla="*/ 133 h 400"/>
                <a:gd name="T44" fmla="*/ 256 w 400"/>
                <a:gd name="T45" fmla="*/ 82 h 400"/>
                <a:gd name="T46" fmla="*/ 227 w 400"/>
                <a:gd name="T47" fmla="*/ 39 h 400"/>
                <a:gd name="T48" fmla="*/ 185 w 400"/>
                <a:gd name="T49" fmla="*/ 11 h 400"/>
                <a:gd name="T50" fmla="*/ 133 w 400"/>
                <a:gd name="T51" fmla="*/ 0 h 400"/>
                <a:gd name="T52" fmla="*/ 81 w 400"/>
                <a:gd name="T53" fmla="*/ 11 h 400"/>
                <a:gd name="T54" fmla="*/ 39 w 400"/>
                <a:gd name="T55" fmla="*/ 39 h 400"/>
                <a:gd name="T56" fmla="*/ 10 w 400"/>
                <a:gd name="T57" fmla="*/ 82 h 400"/>
                <a:gd name="T58" fmla="*/ 0 w 400"/>
                <a:gd name="T59" fmla="*/ 133 h 400"/>
                <a:gd name="T60" fmla="*/ 10 w 400"/>
                <a:gd name="T61" fmla="*/ 185 h 400"/>
                <a:gd name="T62" fmla="*/ 39 w 400"/>
                <a:gd name="T63" fmla="*/ 228 h 400"/>
                <a:gd name="T64" fmla="*/ 81 w 400"/>
                <a:gd name="T65" fmla="*/ 256 h 400"/>
                <a:gd name="T66" fmla="*/ 133 w 400"/>
                <a:gd name="T67" fmla="*/ 267 h 400"/>
                <a:gd name="T68" fmla="*/ 177 w 400"/>
                <a:gd name="T69" fmla="*/ 259 h 400"/>
                <a:gd name="T70" fmla="*/ 213 w 400"/>
                <a:gd name="T71" fmla="*/ 240 h 400"/>
                <a:gd name="T72" fmla="*/ 213 w 400"/>
                <a:gd name="T73" fmla="*/ 240 h 400"/>
                <a:gd name="T74" fmla="*/ 213 w 400"/>
                <a:gd name="T75" fmla="*/ 293 h 400"/>
                <a:gd name="T76" fmla="*/ 267 w 400"/>
                <a:gd name="T77" fmla="*/ 293 h 400"/>
                <a:gd name="T78" fmla="*/ 267 w 400"/>
                <a:gd name="T79" fmla="*/ 347 h 400"/>
                <a:gd name="T80" fmla="*/ 320 w 400"/>
                <a:gd name="T81" fmla="*/ 347 h 400"/>
                <a:gd name="T82" fmla="*/ 320 w 400"/>
                <a:gd name="T83" fmla="*/ 400 h 400"/>
                <a:gd name="T84" fmla="*/ 400 w 400"/>
                <a:gd name="T85" fmla="*/ 400 h 400"/>
                <a:gd name="T86" fmla="*/ 400 w 400"/>
                <a:gd name="T87" fmla="*/ 320 h 400"/>
                <a:gd name="T88" fmla="*/ 258 w 400"/>
                <a:gd name="T89" fmla="*/ 17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00" h="400">
                  <a:moveTo>
                    <a:pt x="118" y="104"/>
                  </a:moveTo>
                  <a:lnTo>
                    <a:pt x="118" y="104"/>
                  </a:lnTo>
                  <a:cubicBezTo>
                    <a:pt x="116" y="107"/>
                    <a:pt x="114" y="110"/>
                    <a:pt x="112" y="112"/>
                  </a:cubicBezTo>
                  <a:cubicBezTo>
                    <a:pt x="110" y="115"/>
                    <a:pt x="107" y="117"/>
                    <a:pt x="104" y="118"/>
                  </a:cubicBezTo>
                  <a:cubicBezTo>
                    <a:pt x="100" y="119"/>
                    <a:pt x="97" y="120"/>
                    <a:pt x="93" y="120"/>
                  </a:cubicBezTo>
                  <a:cubicBezTo>
                    <a:pt x="89" y="120"/>
                    <a:pt x="86" y="119"/>
                    <a:pt x="83" y="118"/>
                  </a:cubicBezTo>
                  <a:cubicBezTo>
                    <a:pt x="80" y="117"/>
                    <a:pt x="77" y="115"/>
                    <a:pt x="74" y="112"/>
                  </a:cubicBezTo>
                  <a:cubicBezTo>
                    <a:pt x="72" y="110"/>
                    <a:pt x="70" y="107"/>
                    <a:pt x="69" y="104"/>
                  </a:cubicBezTo>
                  <a:cubicBezTo>
                    <a:pt x="67" y="101"/>
                    <a:pt x="67" y="97"/>
                    <a:pt x="67" y="93"/>
                  </a:cubicBezTo>
                  <a:cubicBezTo>
                    <a:pt x="67" y="90"/>
                    <a:pt x="67" y="86"/>
                    <a:pt x="69" y="83"/>
                  </a:cubicBezTo>
                  <a:cubicBezTo>
                    <a:pt x="70" y="80"/>
                    <a:pt x="72" y="77"/>
                    <a:pt x="74" y="75"/>
                  </a:cubicBezTo>
                  <a:cubicBezTo>
                    <a:pt x="77" y="72"/>
                    <a:pt x="80" y="70"/>
                    <a:pt x="83" y="69"/>
                  </a:cubicBezTo>
                  <a:cubicBezTo>
                    <a:pt x="86" y="68"/>
                    <a:pt x="89" y="67"/>
                    <a:pt x="93" y="67"/>
                  </a:cubicBezTo>
                  <a:cubicBezTo>
                    <a:pt x="97" y="67"/>
                    <a:pt x="100" y="68"/>
                    <a:pt x="104" y="69"/>
                  </a:cubicBezTo>
                  <a:cubicBezTo>
                    <a:pt x="107" y="70"/>
                    <a:pt x="110" y="72"/>
                    <a:pt x="112" y="75"/>
                  </a:cubicBezTo>
                  <a:cubicBezTo>
                    <a:pt x="114" y="77"/>
                    <a:pt x="116" y="80"/>
                    <a:pt x="118" y="83"/>
                  </a:cubicBezTo>
                  <a:cubicBezTo>
                    <a:pt x="119" y="86"/>
                    <a:pt x="120" y="90"/>
                    <a:pt x="120" y="93"/>
                  </a:cubicBezTo>
                  <a:cubicBezTo>
                    <a:pt x="120" y="97"/>
                    <a:pt x="119" y="101"/>
                    <a:pt x="118" y="104"/>
                  </a:cubicBezTo>
                  <a:close/>
                  <a:moveTo>
                    <a:pt x="258" y="179"/>
                  </a:moveTo>
                  <a:lnTo>
                    <a:pt x="258" y="179"/>
                  </a:lnTo>
                  <a:cubicBezTo>
                    <a:pt x="260" y="173"/>
                    <a:pt x="262" y="167"/>
                    <a:pt x="263" y="161"/>
                  </a:cubicBezTo>
                  <a:cubicBezTo>
                    <a:pt x="265" y="152"/>
                    <a:pt x="267" y="143"/>
                    <a:pt x="267" y="133"/>
                  </a:cubicBezTo>
                  <a:cubicBezTo>
                    <a:pt x="267" y="115"/>
                    <a:pt x="263" y="98"/>
                    <a:pt x="256" y="82"/>
                  </a:cubicBezTo>
                  <a:cubicBezTo>
                    <a:pt x="249" y="65"/>
                    <a:pt x="239" y="51"/>
                    <a:pt x="227" y="39"/>
                  </a:cubicBezTo>
                  <a:cubicBezTo>
                    <a:pt x="215" y="27"/>
                    <a:pt x="201" y="18"/>
                    <a:pt x="185" y="11"/>
                  </a:cubicBezTo>
                  <a:cubicBezTo>
                    <a:pt x="169" y="4"/>
                    <a:pt x="151" y="0"/>
                    <a:pt x="133" y="0"/>
                  </a:cubicBezTo>
                  <a:cubicBezTo>
                    <a:pt x="115" y="0"/>
                    <a:pt x="97" y="4"/>
                    <a:pt x="81" y="11"/>
                  </a:cubicBezTo>
                  <a:cubicBezTo>
                    <a:pt x="65" y="18"/>
                    <a:pt x="51" y="27"/>
                    <a:pt x="39" y="39"/>
                  </a:cubicBezTo>
                  <a:cubicBezTo>
                    <a:pt x="27" y="51"/>
                    <a:pt x="17" y="65"/>
                    <a:pt x="10" y="82"/>
                  </a:cubicBezTo>
                  <a:cubicBezTo>
                    <a:pt x="3" y="98"/>
                    <a:pt x="0" y="115"/>
                    <a:pt x="0" y="133"/>
                  </a:cubicBezTo>
                  <a:cubicBezTo>
                    <a:pt x="0" y="152"/>
                    <a:pt x="3" y="169"/>
                    <a:pt x="10" y="185"/>
                  </a:cubicBezTo>
                  <a:cubicBezTo>
                    <a:pt x="17" y="202"/>
                    <a:pt x="27" y="216"/>
                    <a:pt x="39" y="228"/>
                  </a:cubicBezTo>
                  <a:cubicBezTo>
                    <a:pt x="51" y="240"/>
                    <a:pt x="65" y="249"/>
                    <a:pt x="81" y="256"/>
                  </a:cubicBezTo>
                  <a:cubicBezTo>
                    <a:pt x="97" y="263"/>
                    <a:pt x="115" y="267"/>
                    <a:pt x="133" y="267"/>
                  </a:cubicBezTo>
                  <a:cubicBezTo>
                    <a:pt x="148" y="267"/>
                    <a:pt x="163" y="264"/>
                    <a:pt x="177" y="259"/>
                  </a:cubicBezTo>
                  <a:cubicBezTo>
                    <a:pt x="190" y="255"/>
                    <a:pt x="202" y="248"/>
                    <a:pt x="213" y="240"/>
                  </a:cubicBezTo>
                  <a:lnTo>
                    <a:pt x="213" y="240"/>
                  </a:lnTo>
                  <a:lnTo>
                    <a:pt x="213" y="293"/>
                  </a:lnTo>
                  <a:lnTo>
                    <a:pt x="267" y="293"/>
                  </a:lnTo>
                  <a:lnTo>
                    <a:pt x="267" y="347"/>
                  </a:lnTo>
                  <a:lnTo>
                    <a:pt x="320" y="347"/>
                  </a:lnTo>
                  <a:lnTo>
                    <a:pt x="320" y="400"/>
                  </a:lnTo>
                  <a:lnTo>
                    <a:pt x="400" y="400"/>
                  </a:lnTo>
                  <a:lnTo>
                    <a:pt x="400" y="320"/>
                  </a:lnTo>
                  <a:lnTo>
                    <a:pt x="258" y="179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B722FB77-267C-4E30-BCF3-5958C60B594F}"/>
              </a:ext>
            </a:extLst>
          </p:cNvPr>
          <p:cNvSpPr/>
          <p:nvPr/>
        </p:nvSpPr>
        <p:spPr bwMode="auto">
          <a:xfrm>
            <a:off x="8569529" y="3038687"/>
            <a:ext cx="286363" cy="439807"/>
          </a:xfrm>
          <a:prstGeom prst="chevron">
            <a:avLst>
              <a:gd name="adj" fmla="val 61541"/>
            </a:avLst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C0807417-7182-4467-9BB4-A41B9C490B61}"/>
              </a:ext>
            </a:extLst>
          </p:cNvPr>
          <p:cNvSpPr/>
          <p:nvPr/>
        </p:nvSpPr>
        <p:spPr bwMode="auto">
          <a:xfrm flipH="1">
            <a:off x="8147498" y="3038687"/>
            <a:ext cx="286363" cy="439807"/>
          </a:xfrm>
          <a:prstGeom prst="chevron">
            <a:avLst>
              <a:gd name="adj" fmla="val 61541"/>
            </a:avLst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8" name="Send" title="Icon of a paper airplane">
            <a:extLst>
              <a:ext uri="{FF2B5EF4-FFF2-40B4-BE49-F238E27FC236}">
                <a16:creationId xmlns:a16="http://schemas.microsoft.com/office/drawing/2014/main" id="{FA959270-6866-4755-84AD-5B8A97E181D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48389" y="2890797"/>
            <a:ext cx="733011" cy="490430"/>
          </a:xfrm>
          <a:custGeom>
            <a:avLst/>
            <a:gdLst>
              <a:gd name="T0" fmla="*/ 44 w 556"/>
              <a:gd name="T1" fmla="*/ 14 h 372"/>
              <a:gd name="T2" fmla="*/ 556 w 556"/>
              <a:gd name="T3" fmla="*/ 187 h 372"/>
              <a:gd name="T4" fmla="*/ 0 w 556"/>
              <a:gd name="T5" fmla="*/ 372 h 372"/>
              <a:gd name="T6" fmla="*/ 64 w 556"/>
              <a:gd name="T7" fmla="*/ 187 h 372"/>
              <a:gd name="T8" fmla="*/ 14 w 556"/>
              <a:gd name="T9" fmla="*/ 43 h 372"/>
              <a:gd name="T10" fmla="*/ 14 w 556"/>
              <a:gd name="T11" fmla="*/ 43 h 372"/>
              <a:gd name="T12" fmla="*/ 0 w 556"/>
              <a:gd name="T13" fmla="*/ 0 h 372"/>
              <a:gd name="T14" fmla="*/ 44 w 556"/>
              <a:gd name="T15" fmla="*/ 14 h 372"/>
              <a:gd name="T16" fmla="*/ 64 w 556"/>
              <a:gd name="T17" fmla="*/ 187 h 372"/>
              <a:gd name="T18" fmla="*/ 556 w 556"/>
              <a:gd name="T19" fmla="*/ 18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6" h="372">
                <a:moveTo>
                  <a:pt x="44" y="14"/>
                </a:moveTo>
                <a:lnTo>
                  <a:pt x="556" y="187"/>
                </a:lnTo>
                <a:lnTo>
                  <a:pt x="0" y="372"/>
                </a:lnTo>
                <a:lnTo>
                  <a:pt x="64" y="187"/>
                </a:lnTo>
                <a:lnTo>
                  <a:pt x="14" y="43"/>
                </a:lnTo>
                <a:moveTo>
                  <a:pt x="14" y="43"/>
                </a:moveTo>
                <a:lnTo>
                  <a:pt x="0" y="0"/>
                </a:lnTo>
                <a:lnTo>
                  <a:pt x="44" y="14"/>
                </a:lnTo>
                <a:moveTo>
                  <a:pt x="64" y="187"/>
                </a:moveTo>
                <a:lnTo>
                  <a:pt x="556" y="187"/>
                </a:lnTo>
              </a:path>
            </a:pathLst>
          </a:custGeom>
          <a:solidFill>
            <a:schemeClr val="tx1"/>
          </a:solidFill>
          <a:ln w="22225" cap="sq">
            <a:solidFill>
              <a:srgbClr val="0078D4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353535"/>
                  </a:gs>
                  <a:gs pos="30000">
                    <a:srgbClr val="002050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59" name="Graphic 58" descr="Clipboard Partially Checked">
            <a:extLst>
              <a:ext uri="{FF2B5EF4-FFF2-40B4-BE49-F238E27FC236}">
                <a16:creationId xmlns:a16="http://schemas.microsoft.com/office/drawing/2014/main" id="{90B91B46-9628-4467-A12C-11E12ADA8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2913" y="2698865"/>
            <a:ext cx="974148" cy="9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4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91583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9419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B35F7-BD4C-42FF-B824-BDA174F927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647593"/>
            <a:ext cx="4467792" cy="30605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Discovery Stage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E7286D-67C5-403E-8321-B304DB65E1D8}"/>
              </a:ext>
            </a:extLst>
          </p:cNvPr>
          <p:cNvSpPr/>
          <p:nvPr/>
        </p:nvSpPr>
        <p:spPr>
          <a:xfrm>
            <a:off x="0" y="6494753"/>
            <a:ext cx="12192000" cy="361507"/>
          </a:xfrm>
          <a:prstGeom prst="rect">
            <a:avLst/>
          </a:prstGeom>
          <a:solidFill>
            <a:srgbClr val="007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0CB012F-ADE5-433F-827B-D4157EADC05B}"/>
              </a:ext>
            </a:extLst>
          </p:cNvPr>
          <p:cNvGrpSpPr/>
          <p:nvPr/>
        </p:nvGrpSpPr>
        <p:grpSpPr>
          <a:xfrm>
            <a:off x="0" y="6494753"/>
            <a:ext cx="12192000" cy="472960"/>
            <a:chOff x="0" y="6494753"/>
            <a:chExt cx="12192000" cy="47296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213E749-D609-4007-823D-692899D429CA}"/>
                </a:ext>
              </a:extLst>
            </p:cNvPr>
            <p:cNvSpPr/>
            <p:nvPr/>
          </p:nvSpPr>
          <p:spPr>
            <a:xfrm>
              <a:off x="0" y="6494753"/>
              <a:ext cx="12192000" cy="361507"/>
            </a:xfrm>
            <a:prstGeom prst="rect">
              <a:avLst/>
            </a:prstGeom>
            <a:solidFill>
              <a:srgbClr val="007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CC78073-1181-41BF-9905-B637F883A326}"/>
                </a:ext>
              </a:extLst>
            </p:cNvPr>
            <p:cNvSpPr txBox="1"/>
            <p:nvPr/>
          </p:nvSpPr>
          <p:spPr>
            <a:xfrm>
              <a:off x="9520101" y="6536826"/>
              <a:ext cx="23976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0" i="0" kern="0" spc="-20" baseline="0" dirty="0">
                  <a:solidFill>
                    <a:schemeClr val="bg1"/>
                  </a:solidFill>
                  <a:latin typeface="Segoe UI Semibold" charset="0"/>
                </a:rPr>
                <a:t>Microsoft Azure    </a:t>
              </a:r>
              <a:r>
                <a:rPr lang="en-US" sz="1100" b="0" i="0" kern="0" spc="-20" baseline="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|  @Techielass</a:t>
              </a:r>
              <a:endPara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endParaRPr>
            </a:p>
            <a:p>
              <a:endParaRPr lang="en-GB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686069-AFAB-4410-91B5-55AF98E624F2}"/>
              </a:ext>
            </a:extLst>
          </p:cNvPr>
          <p:cNvGrpSpPr/>
          <p:nvPr/>
        </p:nvGrpSpPr>
        <p:grpSpPr>
          <a:xfrm>
            <a:off x="6552737" y="1546167"/>
            <a:ext cx="3435928" cy="3296491"/>
            <a:chOff x="1243893" y="2839841"/>
            <a:chExt cx="715323" cy="712615"/>
          </a:xfrm>
        </p:grpSpPr>
        <p:sp>
          <p:nvSpPr>
            <p:cNvPr id="12" name="Freeform 101">
              <a:extLst>
                <a:ext uri="{FF2B5EF4-FFF2-40B4-BE49-F238E27FC236}">
                  <a16:creationId xmlns:a16="http://schemas.microsoft.com/office/drawing/2014/main" id="{641771AE-3F64-400E-9F0B-8C2EE19B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786" y="2839841"/>
              <a:ext cx="490430" cy="490431"/>
            </a:xfrm>
            <a:custGeom>
              <a:avLst/>
              <a:gdLst>
                <a:gd name="T0" fmla="*/ 293 w 293"/>
                <a:gd name="T1" fmla="*/ 145 h 292"/>
                <a:gd name="T2" fmla="*/ 292 w 293"/>
                <a:gd name="T3" fmla="*/ 129 h 292"/>
                <a:gd name="T4" fmla="*/ 288 w 293"/>
                <a:gd name="T5" fmla="*/ 107 h 292"/>
                <a:gd name="T6" fmla="*/ 283 w 293"/>
                <a:gd name="T7" fmla="*/ 91 h 292"/>
                <a:gd name="T8" fmla="*/ 273 w 293"/>
                <a:gd name="T9" fmla="*/ 72 h 292"/>
                <a:gd name="T10" fmla="*/ 264 w 293"/>
                <a:gd name="T11" fmla="*/ 58 h 292"/>
                <a:gd name="T12" fmla="*/ 250 w 293"/>
                <a:gd name="T13" fmla="*/ 42 h 292"/>
                <a:gd name="T14" fmla="*/ 236 w 293"/>
                <a:gd name="T15" fmla="*/ 30 h 292"/>
                <a:gd name="T16" fmla="*/ 220 w 293"/>
                <a:gd name="T17" fmla="*/ 19 h 292"/>
                <a:gd name="T18" fmla="*/ 205 w 293"/>
                <a:gd name="T19" fmla="*/ 11 h 292"/>
                <a:gd name="T20" fmla="*/ 185 w 293"/>
                <a:gd name="T21" fmla="*/ 4 h 292"/>
                <a:gd name="T22" fmla="*/ 169 w 293"/>
                <a:gd name="T23" fmla="*/ 2 h 292"/>
                <a:gd name="T24" fmla="*/ 146 w 293"/>
                <a:gd name="T25" fmla="*/ 0 h 292"/>
                <a:gd name="T26" fmla="*/ 146 w 293"/>
                <a:gd name="T27" fmla="*/ 0 h 292"/>
                <a:gd name="T28" fmla="*/ 130 w 293"/>
                <a:gd name="T29" fmla="*/ 1 h 292"/>
                <a:gd name="T30" fmla="*/ 108 w 293"/>
                <a:gd name="T31" fmla="*/ 4 h 292"/>
                <a:gd name="T32" fmla="*/ 92 w 293"/>
                <a:gd name="T33" fmla="*/ 9 h 292"/>
                <a:gd name="T34" fmla="*/ 73 w 293"/>
                <a:gd name="T35" fmla="*/ 19 h 292"/>
                <a:gd name="T36" fmla="*/ 61 w 293"/>
                <a:gd name="T37" fmla="*/ 27 h 292"/>
                <a:gd name="T38" fmla="*/ 59 w 293"/>
                <a:gd name="T39" fmla="*/ 28 h 292"/>
                <a:gd name="T40" fmla="*/ 43 w 293"/>
                <a:gd name="T41" fmla="*/ 42 h 292"/>
                <a:gd name="T42" fmla="*/ 31 w 293"/>
                <a:gd name="T43" fmla="*/ 56 h 292"/>
                <a:gd name="T44" fmla="*/ 20 w 293"/>
                <a:gd name="T45" fmla="*/ 72 h 292"/>
                <a:gd name="T46" fmla="*/ 12 w 293"/>
                <a:gd name="T47" fmla="*/ 87 h 292"/>
                <a:gd name="T48" fmla="*/ 5 w 293"/>
                <a:gd name="T49" fmla="*/ 107 h 292"/>
                <a:gd name="T50" fmla="*/ 2 w 293"/>
                <a:gd name="T51" fmla="*/ 123 h 292"/>
                <a:gd name="T52" fmla="*/ 0 w 293"/>
                <a:gd name="T53" fmla="*/ 145 h 292"/>
                <a:gd name="T54" fmla="*/ 1 w 293"/>
                <a:gd name="T55" fmla="*/ 160 h 292"/>
                <a:gd name="T56" fmla="*/ 9 w 293"/>
                <a:gd name="T57" fmla="*/ 195 h 292"/>
                <a:gd name="T58" fmla="*/ 10 w 293"/>
                <a:gd name="T59" fmla="*/ 200 h 292"/>
                <a:gd name="T60" fmla="*/ 26 w 293"/>
                <a:gd name="T61" fmla="*/ 229 h 292"/>
                <a:gd name="T62" fmla="*/ 34 w 293"/>
                <a:gd name="T63" fmla="*/ 239 h 292"/>
                <a:gd name="T64" fmla="*/ 80 w 293"/>
                <a:gd name="T65" fmla="*/ 276 h 292"/>
                <a:gd name="T66" fmla="*/ 136 w 293"/>
                <a:gd name="T67" fmla="*/ 292 h 292"/>
                <a:gd name="T68" fmla="*/ 148 w 293"/>
                <a:gd name="T69" fmla="*/ 292 h 292"/>
                <a:gd name="T70" fmla="*/ 182 w 293"/>
                <a:gd name="T71" fmla="*/ 288 h 292"/>
                <a:gd name="T72" fmla="*/ 187 w 293"/>
                <a:gd name="T73" fmla="*/ 287 h 292"/>
                <a:gd name="T74" fmla="*/ 219 w 293"/>
                <a:gd name="T75" fmla="*/ 273 h 292"/>
                <a:gd name="T76" fmla="*/ 232 w 293"/>
                <a:gd name="T77" fmla="*/ 265 h 292"/>
                <a:gd name="T78" fmla="*/ 250 w 293"/>
                <a:gd name="T79" fmla="*/ 250 h 292"/>
                <a:gd name="T80" fmla="*/ 261 w 293"/>
                <a:gd name="T81" fmla="*/ 238 h 292"/>
                <a:gd name="T82" fmla="*/ 273 w 293"/>
                <a:gd name="T83" fmla="*/ 220 h 292"/>
                <a:gd name="T84" fmla="*/ 281 w 293"/>
                <a:gd name="T85" fmla="*/ 205 h 292"/>
                <a:gd name="T86" fmla="*/ 287 w 293"/>
                <a:gd name="T87" fmla="*/ 187 h 292"/>
                <a:gd name="T88" fmla="*/ 291 w 293"/>
                <a:gd name="T89" fmla="*/ 169 h 292"/>
                <a:gd name="T90" fmla="*/ 293 w 293"/>
                <a:gd name="T91" fmla="*/ 148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3" h="292">
                  <a:moveTo>
                    <a:pt x="293" y="148"/>
                  </a:moveTo>
                  <a:lnTo>
                    <a:pt x="293" y="148"/>
                  </a:lnTo>
                  <a:cubicBezTo>
                    <a:pt x="293" y="147"/>
                    <a:pt x="293" y="146"/>
                    <a:pt x="293" y="145"/>
                  </a:cubicBezTo>
                  <a:cubicBezTo>
                    <a:pt x="293" y="143"/>
                    <a:pt x="293" y="141"/>
                    <a:pt x="293" y="138"/>
                  </a:cubicBezTo>
                  <a:cubicBezTo>
                    <a:pt x="293" y="136"/>
                    <a:pt x="293" y="134"/>
                    <a:pt x="293" y="132"/>
                  </a:cubicBezTo>
                  <a:cubicBezTo>
                    <a:pt x="292" y="131"/>
                    <a:pt x="292" y="130"/>
                    <a:pt x="292" y="129"/>
                  </a:cubicBezTo>
                  <a:cubicBezTo>
                    <a:pt x="292" y="126"/>
                    <a:pt x="291" y="122"/>
                    <a:pt x="291" y="119"/>
                  </a:cubicBezTo>
                  <a:cubicBezTo>
                    <a:pt x="290" y="116"/>
                    <a:pt x="289" y="113"/>
                    <a:pt x="289" y="110"/>
                  </a:cubicBezTo>
                  <a:cubicBezTo>
                    <a:pt x="288" y="109"/>
                    <a:pt x="288" y="108"/>
                    <a:pt x="288" y="107"/>
                  </a:cubicBezTo>
                  <a:cubicBezTo>
                    <a:pt x="287" y="104"/>
                    <a:pt x="287" y="103"/>
                    <a:pt x="286" y="101"/>
                  </a:cubicBezTo>
                  <a:cubicBezTo>
                    <a:pt x="285" y="99"/>
                    <a:pt x="285" y="97"/>
                    <a:pt x="284" y="94"/>
                  </a:cubicBezTo>
                  <a:cubicBezTo>
                    <a:pt x="284" y="93"/>
                    <a:pt x="283" y="93"/>
                    <a:pt x="283" y="91"/>
                  </a:cubicBezTo>
                  <a:cubicBezTo>
                    <a:pt x="282" y="88"/>
                    <a:pt x="280" y="86"/>
                    <a:pt x="279" y="83"/>
                  </a:cubicBezTo>
                  <a:cubicBezTo>
                    <a:pt x="277" y="80"/>
                    <a:pt x="276" y="77"/>
                    <a:pt x="274" y="74"/>
                  </a:cubicBezTo>
                  <a:cubicBezTo>
                    <a:pt x="274" y="73"/>
                    <a:pt x="274" y="72"/>
                    <a:pt x="273" y="72"/>
                  </a:cubicBezTo>
                  <a:cubicBezTo>
                    <a:pt x="272" y="70"/>
                    <a:pt x="271" y="68"/>
                    <a:pt x="269" y="66"/>
                  </a:cubicBezTo>
                  <a:cubicBezTo>
                    <a:pt x="268" y="64"/>
                    <a:pt x="267" y="62"/>
                    <a:pt x="266" y="60"/>
                  </a:cubicBezTo>
                  <a:cubicBezTo>
                    <a:pt x="265" y="59"/>
                    <a:pt x="264" y="58"/>
                    <a:pt x="264" y="58"/>
                  </a:cubicBezTo>
                  <a:cubicBezTo>
                    <a:pt x="262" y="56"/>
                    <a:pt x="261" y="54"/>
                    <a:pt x="259" y="52"/>
                  </a:cubicBezTo>
                  <a:cubicBezTo>
                    <a:pt x="256" y="49"/>
                    <a:pt x="254" y="45"/>
                    <a:pt x="251" y="42"/>
                  </a:cubicBezTo>
                  <a:cubicBezTo>
                    <a:pt x="250" y="42"/>
                    <a:pt x="250" y="42"/>
                    <a:pt x="250" y="42"/>
                  </a:cubicBezTo>
                  <a:cubicBezTo>
                    <a:pt x="249" y="41"/>
                    <a:pt x="249" y="41"/>
                    <a:pt x="248" y="40"/>
                  </a:cubicBezTo>
                  <a:cubicBezTo>
                    <a:pt x="245" y="37"/>
                    <a:pt x="242" y="34"/>
                    <a:pt x="239" y="31"/>
                  </a:cubicBezTo>
                  <a:cubicBezTo>
                    <a:pt x="238" y="31"/>
                    <a:pt x="237" y="30"/>
                    <a:pt x="236" y="30"/>
                  </a:cubicBezTo>
                  <a:cubicBezTo>
                    <a:pt x="235" y="29"/>
                    <a:pt x="234" y="28"/>
                    <a:pt x="233" y="27"/>
                  </a:cubicBezTo>
                  <a:cubicBezTo>
                    <a:pt x="229" y="25"/>
                    <a:pt x="225" y="22"/>
                    <a:pt x="221" y="19"/>
                  </a:cubicBezTo>
                  <a:cubicBezTo>
                    <a:pt x="221" y="19"/>
                    <a:pt x="221" y="19"/>
                    <a:pt x="220" y="19"/>
                  </a:cubicBezTo>
                  <a:cubicBezTo>
                    <a:pt x="218" y="17"/>
                    <a:pt x="216" y="16"/>
                    <a:pt x="213" y="15"/>
                  </a:cubicBezTo>
                  <a:cubicBezTo>
                    <a:pt x="211" y="14"/>
                    <a:pt x="209" y="13"/>
                    <a:pt x="206" y="11"/>
                  </a:cubicBezTo>
                  <a:cubicBezTo>
                    <a:pt x="206" y="11"/>
                    <a:pt x="205" y="11"/>
                    <a:pt x="205" y="11"/>
                  </a:cubicBezTo>
                  <a:cubicBezTo>
                    <a:pt x="201" y="9"/>
                    <a:pt x="196" y="8"/>
                    <a:pt x="192" y="6"/>
                  </a:cubicBezTo>
                  <a:cubicBezTo>
                    <a:pt x="191" y="6"/>
                    <a:pt x="189" y="5"/>
                    <a:pt x="188" y="5"/>
                  </a:cubicBezTo>
                  <a:cubicBezTo>
                    <a:pt x="187" y="5"/>
                    <a:pt x="186" y="4"/>
                    <a:pt x="185" y="4"/>
                  </a:cubicBezTo>
                  <a:cubicBezTo>
                    <a:pt x="181" y="4"/>
                    <a:pt x="177" y="3"/>
                    <a:pt x="173" y="2"/>
                  </a:cubicBezTo>
                  <a:cubicBezTo>
                    <a:pt x="172" y="2"/>
                    <a:pt x="171" y="2"/>
                    <a:pt x="170" y="2"/>
                  </a:cubicBezTo>
                  <a:cubicBezTo>
                    <a:pt x="170" y="2"/>
                    <a:pt x="170" y="2"/>
                    <a:pt x="169" y="2"/>
                  </a:cubicBezTo>
                  <a:cubicBezTo>
                    <a:pt x="165" y="1"/>
                    <a:pt x="161" y="1"/>
                    <a:pt x="157" y="0"/>
                  </a:cubicBezTo>
                  <a:cubicBezTo>
                    <a:pt x="154" y="0"/>
                    <a:pt x="152" y="0"/>
                    <a:pt x="149" y="0"/>
                  </a:cubicBezTo>
                  <a:cubicBezTo>
                    <a:pt x="148" y="0"/>
                    <a:pt x="147" y="0"/>
                    <a:pt x="146" y="0"/>
                  </a:cubicBezTo>
                  <a:lnTo>
                    <a:pt x="146" y="0"/>
                  </a:lnTo>
                  <a:lnTo>
                    <a:pt x="146" y="0"/>
                  </a:lnTo>
                  <a:lnTo>
                    <a:pt x="146" y="0"/>
                  </a:lnTo>
                  <a:cubicBezTo>
                    <a:pt x="144" y="0"/>
                    <a:pt x="142" y="0"/>
                    <a:pt x="139" y="0"/>
                  </a:cubicBezTo>
                  <a:cubicBezTo>
                    <a:pt x="137" y="0"/>
                    <a:pt x="135" y="0"/>
                    <a:pt x="133" y="0"/>
                  </a:cubicBezTo>
                  <a:cubicBezTo>
                    <a:pt x="132" y="1"/>
                    <a:pt x="131" y="1"/>
                    <a:pt x="130" y="1"/>
                  </a:cubicBezTo>
                  <a:cubicBezTo>
                    <a:pt x="127" y="1"/>
                    <a:pt x="123" y="2"/>
                    <a:pt x="120" y="2"/>
                  </a:cubicBezTo>
                  <a:cubicBezTo>
                    <a:pt x="117" y="3"/>
                    <a:pt x="114" y="4"/>
                    <a:pt x="111" y="4"/>
                  </a:cubicBezTo>
                  <a:cubicBezTo>
                    <a:pt x="110" y="4"/>
                    <a:pt x="109" y="4"/>
                    <a:pt x="108" y="4"/>
                  </a:cubicBezTo>
                  <a:cubicBezTo>
                    <a:pt x="105" y="5"/>
                    <a:pt x="104" y="5"/>
                    <a:pt x="102" y="6"/>
                  </a:cubicBezTo>
                  <a:cubicBezTo>
                    <a:pt x="100" y="7"/>
                    <a:pt x="98" y="7"/>
                    <a:pt x="96" y="8"/>
                  </a:cubicBezTo>
                  <a:cubicBezTo>
                    <a:pt x="94" y="8"/>
                    <a:pt x="94" y="9"/>
                    <a:pt x="92" y="9"/>
                  </a:cubicBezTo>
                  <a:cubicBezTo>
                    <a:pt x="89" y="10"/>
                    <a:pt x="87" y="12"/>
                    <a:pt x="84" y="13"/>
                  </a:cubicBezTo>
                  <a:cubicBezTo>
                    <a:pt x="81" y="15"/>
                    <a:pt x="78" y="16"/>
                    <a:pt x="75" y="18"/>
                  </a:cubicBezTo>
                  <a:cubicBezTo>
                    <a:pt x="74" y="18"/>
                    <a:pt x="73" y="18"/>
                    <a:pt x="73" y="19"/>
                  </a:cubicBezTo>
                  <a:cubicBezTo>
                    <a:pt x="71" y="20"/>
                    <a:pt x="69" y="21"/>
                    <a:pt x="67" y="23"/>
                  </a:cubicBezTo>
                  <a:cubicBezTo>
                    <a:pt x="65" y="24"/>
                    <a:pt x="63" y="25"/>
                    <a:pt x="61" y="26"/>
                  </a:cubicBezTo>
                  <a:lnTo>
                    <a:pt x="61" y="27"/>
                  </a:lnTo>
                  <a:lnTo>
                    <a:pt x="61" y="27"/>
                  </a:lnTo>
                  <a:lnTo>
                    <a:pt x="61" y="26"/>
                  </a:lnTo>
                  <a:cubicBezTo>
                    <a:pt x="60" y="27"/>
                    <a:pt x="59" y="28"/>
                    <a:pt x="59" y="28"/>
                  </a:cubicBezTo>
                  <a:cubicBezTo>
                    <a:pt x="57" y="30"/>
                    <a:pt x="55" y="31"/>
                    <a:pt x="53" y="33"/>
                  </a:cubicBezTo>
                  <a:cubicBezTo>
                    <a:pt x="50" y="36"/>
                    <a:pt x="46" y="38"/>
                    <a:pt x="43" y="41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2" y="43"/>
                    <a:pt x="42" y="43"/>
                    <a:pt x="41" y="44"/>
                  </a:cubicBezTo>
                  <a:cubicBezTo>
                    <a:pt x="38" y="47"/>
                    <a:pt x="35" y="50"/>
                    <a:pt x="32" y="53"/>
                  </a:cubicBezTo>
                  <a:cubicBezTo>
                    <a:pt x="32" y="54"/>
                    <a:pt x="31" y="55"/>
                    <a:pt x="31" y="56"/>
                  </a:cubicBezTo>
                  <a:cubicBezTo>
                    <a:pt x="30" y="57"/>
                    <a:pt x="29" y="58"/>
                    <a:pt x="28" y="59"/>
                  </a:cubicBezTo>
                  <a:cubicBezTo>
                    <a:pt x="26" y="63"/>
                    <a:pt x="23" y="67"/>
                    <a:pt x="20" y="71"/>
                  </a:cubicBezTo>
                  <a:cubicBezTo>
                    <a:pt x="20" y="71"/>
                    <a:pt x="20" y="71"/>
                    <a:pt x="20" y="72"/>
                  </a:cubicBezTo>
                  <a:cubicBezTo>
                    <a:pt x="18" y="74"/>
                    <a:pt x="17" y="76"/>
                    <a:pt x="16" y="79"/>
                  </a:cubicBezTo>
                  <a:cubicBezTo>
                    <a:pt x="15" y="81"/>
                    <a:pt x="14" y="83"/>
                    <a:pt x="12" y="86"/>
                  </a:cubicBezTo>
                  <a:cubicBezTo>
                    <a:pt x="12" y="86"/>
                    <a:pt x="12" y="87"/>
                    <a:pt x="12" y="87"/>
                  </a:cubicBezTo>
                  <a:cubicBezTo>
                    <a:pt x="10" y="91"/>
                    <a:pt x="9" y="96"/>
                    <a:pt x="7" y="100"/>
                  </a:cubicBezTo>
                  <a:cubicBezTo>
                    <a:pt x="7" y="101"/>
                    <a:pt x="6" y="103"/>
                    <a:pt x="6" y="104"/>
                  </a:cubicBezTo>
                  <a:cubicBezTo>
                    <a:pt x="6" y="105"/>
                    <a:pt x="5" y="106"/>
                    <a:pt x="5" y="107"/>
                  </a:cubicBezTo>
                  <a:cubicBezTo>
                    <a:pt x="4" y="111"/>
                    <a:pt x="3" y="115"/>
                    <a:pt x="2" y="119"/>
                  </a:cubicBezTo>
                  <a:cubicBezTo>
                    <a:pt x="2" y="120"/>
                    <a:pt x="2" y="121"/>
                    <a:pt x="2" y="122"/>
                  </a:cubicBezTo>
                  <a:cubicBezTo>
                    <a:pt x="2" y="122"/>
                    <a:pt x="2" y="122"/>
                    <a:pt x="2" y="123"/>
                  </a:cubicBezTo>
                  <a:cubicBezTo>
                    <a:pt x="1" y="127"/>
                    <a:pt x="1" y="131"/>
                    <a:pt x="0" y="135"/>
                  </a:cubicBezTo>
                  <a:cubicBezTo>
                    <a:pt x="0" y="138"/>
                    <a:pt x="0" y="140"/>
                    <a:pt x="0" y="143"/>
                  </a:cubicBezTo>
                  <a:cubicBezTo>
                    <a:pt x="0" y="144"/>
                    <a:pt x="0" y="145"/>
                    <a:pt x="0" y="145"/>
                  </a:cubicBezTo>
                  <a:cubicBezTo>
                    <a:pt x="0" y="150"/>
                    <a:pt x="0" y="155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" y="160"/>
                    <a:pt x="1" y="160"/>
                    <a:pt x="1" y="160"/>
                  </a:cubicBezTo>
                  <a:cubicBezTo>
                    <a:pt x="1" y="166"/>
                    <a:pt x="2" y="171"/>
                    <a:pt x="3" y="176"/>
                  </a:cubicBezTo>
                  <a:cubicBezTo>
                    <a:pt x="3" y="177"/>
                    <a:pt x="4" y="179"/>
                    <a:pt x="4" y="180"/>
                  </a:cubicBezTo>
                  <a:cubicBezTo>
                    <a:pt x="5" y="185"/>
                    <a:pt x="7" y="190"/>
                    <a:pt x="9" y="195"/>
                  </a:cubicBezTo>
                  <a:cubicBezTo>
                    <a:pt x="9" y="195"/>
                    <a:pt x="9" y="195"/>
                    <a:pt x="9" y="196"/>
                  </a:cubicBezTo>
                  <a:cubicBezTo>
                    <a:pt x="9" y="196"/>
                    <a:pt x="9" y="196"/>
                    <a:pt x="9" y="196"/>
                  </a:cubicBezTo>
                  <a:cubicBezTo>
                    <a:pt x="9" y="198"/>
                    <a:pt x="10" y="199"/>
                    <a:pt x="10" y="200"/>
                  </a:cubicBezTo>
                  <a:cubicBezTo>
                    <a:pt x="12" y="203"/>
                    <a:pt x="13" y="207"/>
                    <a:pt x="15" y="211"/>
                  </a:cubicBezTo>
                  <a:cubicBezTo>
                    <a:pt x="16" y="213"/>
                    <a:pt x="17" y="215"/>
                    <a:pt x="18" y="217"/>
                  </a:cubicBezTo>
                  <a:cubicBezTo>
                    <a:pt x="21" y="221"/>
                    <a:pt x="24" y="225"/>
                    <a:pt x="26" y="229"/>
                  </a:cubicBezTo>
                  <a:cubicBezTo>
                    <a:pt x="27" y="230"/>
                    <a:pt x="27" y="231"/>
                    <a:pt x="27" y="231"/>
                  </a:cubicBezTo>
                  <a:cubicBezTo>
                    <a:pt x="29" y="234"/>
                    <a:pt x="31" y="236"/>
                    <a:pt x="34" y="239"/>
                  </a:cubicBezTo>
                  <a:cubicBezTo>
                    <a:pt x="34" y="239"/>
                    <a:pt x="34" y="239"/>
                    <a:pt x="34" y="239"/>
                  </a:cubicBezTo>
                  <a:lnTo>
                    <a:pt x="34" y="239"/>
                  </a:lnTo>
                  <a:cubicBezTo>
                    <a:pt x="43" y="250"/>
                    <a:pt x="52" y="259"/>
                    <a:pt x="64" y="267"/>
                  </a:cubicBezTo>
                  <a:cubicBezTo>
                    <a:pt x="69" y="270"/>
                    <a:pt x="74" y="273"/>
                    <a:pt x="80" y="276"/>
                  </a:cubicBezTo>
                  <a:cubicBezTo>
                    <a:pt x="85" y="279"/>
                    <a:pt x="91" y="281"/>
                    <a:pt x="97" y="283"/>
                  </a:cubicBezTo>
                  <a:cubicBezTo>
                    <a:pt x="109" y="288"/>
                    <a:pt x="123" y="291"/>
                    <a:pt x="136" y="292"/>
                  </a:cubicBezTo>
                  <a:lnTo>
                    <a:pt x="136" y="292"/>
                  </a:lnTo>
                  <a:cubicBezTo>
                    <a:pt x="136" y="292"/>
                    <a:pt x="137" y="292"/>
                    <a:pt x="137" y="292"/>
                  </a:cubicBezTo>
                  <a:cubicBezTo>
                    <a:pt x="140" y="292"/>
                    <a:pt x="143" y="292"/>
                    <a:pt x="146" y="292"/>
                  </a:cubicBezTo>
                  <a:cubicBezTo>
                    <a:pt x="147" y="292"/>
                    <a:pt x="148" y="292"/>
                    <a:pt x="148" y="292"/>
                  </a:cubicBezTo>
                  <a:cubicBezTo>
                    <a:pt x="153" y="292"/>
                    <a:pt x="158" y="292"/>
                    <a:pt x="163" y="291"/>
                  </a:cubicBezTo>
                  <a:cubicBezTo>
                    <a:pt x="166" y="291"/>
                    <a:pt x="168" y="290"/>
                    <a:pt x="170" y="290"/>
                  </a:cubicBezTo>
                  <a:cubicBezTo>
                    <a:pt x="174" y="289"/>
                    <a:pt x="178" y="289"/>
                    <a:pt x="182" y="288"/>
                  </a:cubicBezTo>
                  <a:cubicBezTo>
                    <a:pt x="183" y="287"/>
                    <a:pt x="184" y="287"/>
                    <a:pt x="185" y="287"/>
                  </a:cubicBezTo>
                  <a:cubicBezTo>
                    <a:pt x="186" y="287"/>
                    <a:pt x="186" y="287"/>
                    <a:pt x="186" y="287"/>
                  </a:cubicBezTo>
                  <a:cubicBezTo>
                    <a:pt x="186" y="287"/>
                    <a:pt x="186" y="287"/>
                    <a:pt x="187" y="287"/>
                  </a:cubicBezTo>
                  <a:cubicBezTo>
                    <a:pt x="192" y="285"/>
                    <a:pt x="197" y="283"/>
                    <a:pt x="202" y="281"/>
                  </a:cubicBezTo>
                  <a:cubicBezTo>
                    <a:pt x="203" y="281"/>
                    <a:pt x="204" y="280"/>
                    <a:pt x="206" y="280"/>
                  </a:cubicBezTo>
                  <a:cubicBezTo>
                    <a:pt x="210" y="278"/>
                    <a:pt x="215" y="275"/>
                    <a:pt x="219" y="273"/>
                  </a:cubicBezTo>
                  <a:cubicBezTo>
                    <a:pt x="220" y="273"/>
                    <a:pt x="220" y="272"/>
                    <a:pt x="220" y="272"/>
                  </a:cubicBezTo>
                  <a:cubicBezTo>
                    <a:pt x="221" y="272"/>
                    <a:pt x="221" y="272"/>
                    <a:pt x="221" y="272"/>
                  </a:cubicBezTo>
                  <a:cubicBezTo>
                    <a:pt x="225" y="270"/>
                    <a:pt x="228" y="267"/>
                    <a:pt x="232" y="265"/>
                  </a:cubicBezTo>
                  <a:cubicBezTo>
                    <a:pt x="233" y="264"/>
                    <a:pt x="234" y="263"/>
                    <a:pt x="234" y="263"/>
                  </a:cubicBezTo>
                  <a:cubicBezTo>
                    <a:pt x="236" y="261"/>
                    <a:pt x="238" y="260"/>
                    <a:pt x="240" y="258"/>
                  </a:cubicBezTo>
                  <a:cubicBezTo>
                    <a:pt x="243" y="255"/>
                    <a:pt x="247" y="253"/>
                    <a:pt x="250" y="250"/>
                  </a:cubicBezTo>
                  <a:cubicBezTo>
                    <a:pt x="250" y="249"/>
                    <a:pt x="250" y="249"/>
                    <a:pt x="250" y="249"/>
                  </a:cubicBezTo>
                  <a:cubicBezTo>
                    <a:pt x="251" y="248"/>
                    <a:pt x="251" y="248"/>
                    <a:pt x="252" y="247"/>
                  </a:cubicBezTo>
                  <a:cubicBezTo>
                    <a:pt x="255" y="244"/>
                    <a:pt x="258" y="241"/>
                    <a:pt x="261" y="238"/>
                  </a:cubicBezTo>
                  <a:cubicBezTo>
                    <a:pt x="261" y="237"/>
                    <a:pt x="262" y="236"/>
                    <a:pt x="262" y="235"/>
                  </a:cubicBezTo>
                  <a:cubicBezTo>
                    <a:pt x="263" y="234"/>
                    <a:pt x="264" y="233"/>
                    <a:pt x="265" y="232"/>
                  </a:cubicBezTo>
                  <a:cubicBezTo>
                    <a:pt x="267" y="228"/>
                    <a:pt x="270" y="224"/>
                    <a:pt x="273" y="220"/>
                  </a:cubicBezTo>
                  <a:cubicBezTo>
                    <a:pt x="273" y="220"/>
                    <a:pt x="273" y="220"/>
                    <a:pt x="273" y="219"/>
                  </a:cubicBezTo>
                  <a:cubicBezTo>
                    <a:pt x="274" y="217"/>
                    <a:pt x="275" y="215"/>
                    <a:pt x="277" y="213"/>
                  </a:cubicBezTo>
                  <a:cubicBezTo>
                    <a:pt x="278" y="210"/>
                    <a:pt x="279" y="208"/>
                    <a:pt x="281" y="205"/>
                  </a:cubicBezTo>
                  <a:cubicBezTo>
                    <a:pt x="281" y="205"/>
                    <a:pt x="281" y="204"/>
                    <a:pt x="281" y="204"/>
                  </a:cubicBezTo>
                  <a:cubicBezTo>
                    <a:pt x="283" y="200"/>
                    <a:pt x="284" y="196"/>
                    <a:pt x="286" y="191"/>
                  </a:cubicBezTo>
                  <a:cubicBezTo>
                    <a:pt x="286" y="190"/>
                    <a:pt x="287" y="188"/>
                    <a:pt x="287" y="187"/>
                  </a:cubicBezTo>
                  <a:cubicBezTo>
                    <a:pt x="287" y="186"/>
                    <a:pt x="288" y="185"/>
                    <a:pt x="288" y="184"/>
                  </a:cubicBezTo>
                  <a:cubicBezTo>
                    <a:pt x="289" y="180"/>
                    <a:pt x="290" y="176"/>
                    <a:pt x="291" y="172"/>
                  </a:cubicBezTo>
                  <a:cubicBezTo>
                    <a:pt x="291" y="171"/>
                    <a:pt x="291" y="170"/>
                    <a:pt x="291" y="169"/>
                  </a:cubicBezTo>
                  <a:cubicBezTo>
                    <a:pt x="291" y="169"/>
                    <a:pt x="291" y="169"/>
                    <a:pt x="291" y="168"/>
                  </a:cubicBezTo>
                  <a:cubicBezTo>
                    <a:pt x="292" y="164"/>
                    <a:pt x="292" y="160"/>
                    <a:pt x="292" y="156"/>
                  </a:cubicBezTo>
                  <a:cubicBezTo>
                    <a:pt x="293" y="153"/>
                    <a:pt x="293" y="151"/>
                    <a:pt x="293" y="148"/>
                  </a:cubicBez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102">
              <a:extLst>
                <a:ext uri="{FF2B5EF4-FFF2-40B4-BE49-F238E27FC236}">
                  <a16:creationId xmlns:a16="http://schemas.microsoft.com/office/drawing/2014/main" id="{F4008C9D-BB3A-4336-872D-D822A3BD1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893" y="3240856"/>
              <a:ext cx="311599" cy="311600"/>
            </a:xfrm>
            <a:custGeom>
              <a:avLst/>
              <a:gdLst>
                <a:gd name="T0" fmla="*/ 186 w 186"/>
                <a:gd name="T1" fmla="*/ 19 h 186"/>
                <a:gd name="T2" fmla="*/ 186 w 186"/>
                <a:gd name="T3" fmla="*/ 19 h 186"/>
                <a:gd name="T4" fmla="*/ 22 w 186"/>
                <a:gd name="T5" fmla="*/ 183 h 186"/>
                <a:gd name="T6" fmla="*/ 13 w 186"/>
                <a:gd name="T7" fmla="*/ 186 h 186"/>
                <a:gd name="T8" fmla="*/ 3 w 186"/>
                <a:gd name="T9" fmla="*/ 183 h 186"/>
                <a:gd name="T10" fmla="*/ 0 w 186"/>
                <a:gd name="T11" fmla="*/ 173 h 186"/>
                <a:gd name="T12" fmla="*/ 3 w 186"/>
                <a:gd name="T13" fmla="*/ 164 h 186"/>
                <a:gd name="T14" fmla="*/ 167 w 186"/>
                <a:gd name="T15" fmla="*/ 0 h 186"/>
                <a:gd name="T16" fmla="*/ 186 w 186"/>
                <a:gd name="T17" fmla="*/ 1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86">
                  <a:moveTo>
                    <a:pt x="186" y="19"/>
                  </a:moveTo>
                  <a:lnTo>
                    <a:pt x="186" y="19"/>
                  </a:lnTo>
                  <a:lnTo>
                    <a:pt x="22" y="183"/>
                  </a:lnTo>
                  <a:cubicBezTo>
                    <a:pt x="20" y="185"/>
                    <a:pt x="16" y="186"/>
                    <a:pt x="13" y="186"/>
                  </a:cubicBezTo>
                  <a:cubicBezTo>
                    <a:pt x="9" y="186"/>
                    <a:pt x="6" y="185"/>
                    <a:pt x="3" y="183"/>
                  </a:cubicBezTo>
                  <a:cubicBezTo>
                    <a:pt x="1" y="180"/>
                    <a:pt x="0" y="177"/>
                    <a:pt x="0" y="173"/>
                  </a:cubicBezTo>
                  <a:cubicBezTo>
                    <a:pt x="0" y="170"/>
                    <a:pt x="1" y="166"/>
                    <a:pt x="3" y="164"/>
                  </a:cubicBezTo>
                  <a:lnTo>
                    <a:pt x="167" y="0"/>
                  </a:lnTo>
                  <a:lnTo>
                    <a:pt x="186" y="19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103">
              <a:extLst>
                <a:ext uri="{FF2B5EF4-FFF2-40B4-BE49-F238E27FC236}">
                  <a16:creationId xmlns:a16="http://schemas.microsoft.com/office/drawing/2014/main" id="{7F6DB186-881D-40E8-9204-FB8A335E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2139" y="2883194"/>
              <a:ext cx="403724" cy="403725"/>
            </a:xfrm>
            <a:custGeom>
              <a:avLst/>
              <a:gdLst>
                <a:gd name="T0" fmla="*/ 120 w 240"/>
                <a:gd name="T1" fmla="*/ 240 h 240"/>
                <a:gd name="T2" fmla="*/ 120 w 240"/>
                <a:gd name="T3" fmla="*/ 240 h 240"/>
                <a:gd name="T4" fmla="*/ 167 w 240"/>
                <a:gd name="T5" fmla="*/ 230 h 240"/>
                <a:gd name="T6" fmla="*/ 205 w 240"/>
                <a:gd name="T7" fmla="*/ 204 h 240"/>
                <a:gd name="T8" fmla="*/ 231 w 240"/>
                <a:gd name="T9" fmla="*/ 166 h 240"/>
                <a:gd name="T10" fmla="*/ 240 w 240"/>
                <a:gd name="T11" fmla="*/ 120 h 240"/>
                <a:gd name="T12" fmla="*/ 231 w 240"/>
                <a:gd name="T13" fmla="*/ 73 h 240"/>
                <a:gd name="T14" fmla="*/ 205 w 240"/>
                <a:gd name="T15" fmla="*/ 35 h 240"/>
                <a:gd name="T16" fmla="*/ 167 w 240"/>
                <a:gd name="T17" fmla="*/ 9 h 240"/>
                <a:gd name="T18" fmla="*/ 120 w 240"/>
                <a:gd name="T19" fmla="*/ 0 h 240"/>
                <a:gd name="T20" fmla="*/ 74 w 240"/>
                <a:gd name="T21" fmla="*/ 9 h 240"/>
                <a:gd name="T22" fmla="*/ 36 w 240"/>
                <a:gd name="T23" fmla="*/ 35 h 240"/>
                <a:gd name="T24" fmla="*/ 10 w 240"/>
                <a:gd name="T25" fmla="*/ 73 h 240"/>
                <a:gd name="T26" fmla="*/ 0 w 240"/>
                <a:gd name="T27" fmla="*/ 120 h 240"/>
                <a:gd name="T28" fmla="*/ 10 w 240"/>
                <a:gd name="T29" fmla="*/ 166 h 240"/>
                <a:gd name="T30" fmla="*/ 36 w 240"/>
                <a:gd name="T31" fmla="*/ 204 h 240"/>
                <a:gd name="T32" fmla="*/ 74 w 240"/>
                <a:gd name="T33" fmla="*/ 230 h 240"/>
                <a:gd name="T34" fmla="*/ 120 w 240"/>
                <a:gd name="T3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lnTo>
                    <a:pt x="120" y="240"/>
                  </a:lnTo>
                  <a:cubicBezTo>
                    <a:pt x="137" y="240"/>
                    <a:pt x="153" y="236"/>
                    <a:pt x="167" y="230"/>
                  </a:cubicBezTo>
                  <a:cubicBezTo>
                    <a:pt x="182" y="224"/>
                    <a:pt x="194" y="215"/>
                    <a:pt x="205" y="204"/>
                  </a:cubicBezTo>
                  <a:cubicBezTo>
                    <a:pt x="216" y="193"/>
                    <a:pt x="225" y="181"/>
                    <a:pt x="231" y="166"/>
                  </a:cubicBezTo>
                  <a:cubicBezTo>
                    <a:pt x="237" y="152"/>
                    <a:pt x="240" y="136"/>
                    <a:pt x="240" y="120"/>
                  </a:cubicBezTo>
                  <a:cubicBezTo>
                    <a:pt x="240" y="103"/>
                    <a:pt x="237" y="87"/>
                    <a:pt x="231" y="73"/>
                  </a:cubicBezTo>
                  <a:cubicBezTo>
                    <a:pt x="225" y="58"/>
                    <a:pt x="216" y="46"/>
                    <a:pt x="205" y="35"/>
                  </a:cubicBezTo>
                  <a:cubicBezTo>
                    <a:pt x="194" y="24"/>
                    <a:pt x="182" y="15"/>
                    <a:pt x="167" y="9"/>
                  </a:cubicBezTo>
                  <a:cubicBezTo>
                    <a:pt x="153" y="3"/>
                    <a:pt x="137" y="0"/>
                    <a:pt x="120" y="0"/>
                  </a:cubicBezTo>
                  <a:cubicBezTo>
                    <a:pt x="104" y="0"/>
                    <a:pt x="88" y="3"/>
                    <a:pt x="74" y="9"/>
                  </a:cubicBezTo>
                  <a:cubicBezTo>
                    <a:pt x="59" y="15"/>
                    <a:pt x="47" y="24"/>
                    <a:pt x="36" y="35"/>
                  </a:cubicBezTo>
                  <a:cubicBezTo>
                    <a:pt x="25" y="46"/>
                    <a:pt x="16" y="58"/>
                    <a:pt x="10" y="73"/>
                  </a:cubicBezTo>
                  <a:cubicBezTo>
                    <a:pt x="4" y="87"/>
                    <a:pt x="0" y="103"/>
                    <a:pt x="0" y="120"/>
                  </a:cubicBezTo>
                  <a:cubicBezTo>
                    <a:pt x="0" y="136"/>
                    <a:pt x="4" y="152"/>
                    <a:pt x="10" y="166"/>
                  </a:cubicBezTo>
                  <a:cubicBezTo>
                    <a:pt x="16" y="181"/>
                    <a:pt x="25" y="193"/>
                    <a:pt x="36" y="204"/>
                  </a:cubicBezTo>
                  <a:cubicBezTo>
                    <a:pt x="47" y="215"/>
                    <a:pt x="59" y="224"/>
                    <a:pt x="74" y="230"/>
                  </a:cubicBezTo>
                  <a:cubicBezTo>
                    <a:pt x="88" y="236"/>
                    <a:pt x="104" y="240"/>
                    <a:pt x="120" y="24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78D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281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2BD70C-C4A0-46C4-9518-A731098B4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15CF2-66A1-4E2B-BCE0-11CED3FB6E12}"/>
              </a:ext>
            </a:extLst>
          </p:cNvPr>
          <p:cNvSpPr txBox="1"/>
          <p:nvPr/>
        </p:nvSpPr>
        <p:spPr>
          <a:xfrm>
            <a:off x="7348209" y="2390833"/>
            <a:ext cx="5319433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Tooling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B74A45-BDDD-4892-B8C0-B290C0944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79352" cy="6374535"/>
          </a:xfrm>
          <a:custGeom>
            <a:avLst/>
            <a:gdLst>
              <a:gd name="connsiteX0" fmla="*/ 609861 w 5379352"/>
              <a:gd name="connsiteY0" fmla="*/ 6374535 h 6374535"/>
              <a:gd name="connsiteX1" fmla="*/ 3449004 w 5379352"/>
              <a:gd name="connsiteY1" fmla="*/ 6374535 h 6374535"/>
              <a:gd name="connsiteX2" fmla="*/ 3628245 w 5379352"/>
              <a:gd name="connsiteY2" fmla="*/ 6288190 h 6374535"/>
              <a:gd name="connsiteX3" fmla="*/ 5379352 w 5379352"/>
              <a:gd name="connsiteY3" fmla="*/ 3346018 h 6374535"/>
              <a:gd name="connsiteX4" fmla="*/ 2033334 w 5379352"/>
              <a:gd name="connsiteY4" fmla="*/ 0 h 6374535"/>
              <a:gd name="connsiteX5" fmla="*/ 129310 w 5379352"/>
              <a:gd name="connsiteY5" fmla="*/ 594192 h 6374535"/>
              <a:gd name="connsiteX6" fmla="*/ 0 w 5379352"/>
              <a:gd name="connsiteY6" fmla="*/ 692103 h 6374535"/>
              <a:gd name="connsiteX7" fmla="*/ 0 w 5379352"/>
              <a:gd name="connsiteY7" fmla="*/ 5999934 h 6374535"/>
              <a:gd name="connsiteX8" fmla="*/ 129311 w 5379352"/>
              <a:gd name="connsiteY8" fmla="*/ 6097845 h 6374535"/>
              <a:gd name="connsiteX9" fmla="*/ 367831 w 5379352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79352" h="6374535">
                <a:moveTo>
                  <a:pt x="609861" y="6374535"/>
                </a:moveTo>
                <a:lnTo>
                  <a:pt x="3449004" y="6374535"/>
                </a:lnTo>
                <a:lnTo>
                  <a:pt x="3628245" y="6288190"/>
                </a:lnTo>
                <a:cubicBezTo>
                  <a:pt x="4671283" y="5721578"/>
                  <a:pt x="5379352" y="4616487"/>
                  <a:pt x="5379352" y="3346018"/>
                </a:cubicBezTo>
                <a:cubicBezTo>
                  <a:pt x="5379352" y="1498063"/>
                  <a:pt x="3881289" y="0"/>
                  <a:pt x="2033334" y="0"/>
                </a:cubicBezTo>
                <a:cubicBezTo>
                  <a:pt x="1325914" y="0"/>
                  <a:pt x="669769" y="219535"/>
                  <a:pt x="129310" y="594192"/>
                </a:cubicBezTo>
                <a:lnTo>
                  <a:pt x="0" y="692103"/>
                </a:lnTo>
                <a:lnTo>
                  <a:pt x="0" y="5999934"/>
                </a:lnTo>
                <a:lnTo>
                  <a:pt x="129311" y="6097845"/>
                </a:lnTo>
                <a:cubicBezTo>
                  <a:pt x="206519" y="6151367"/>
                  <a:pt x="286089" y="6201724"/>
                  <a:pt x="367831" y="624872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516C73E-9465-4C9E-9B86-9E58FB326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9" y="0"/>
            <a:ext cx="5210147" cy="6210629"/>
          </a:xfrm>
          <a:custGeom>
            <a:avLst/>
            <a:gdLst>
              <a:gd name="connsiteX0" fmla="*/ 1058223 w 5210147"/>
              <a:gd name="connsiteY0" fmla="*/ 0 h 6210629"/>
              <a:gd name="connsiteX1" fmla="*/ 3003078 w 5210147"/>
              <a:gd name="connsiteY1" fmla="*/ 0 h 6210629"/>
              <a:gd name="connsiteX2" fmla="*/ 3266657 w 5210147"/>
              <a:gd name="connsiteY2" fmla="*/ 96471 h 6210629"/>
              <a:gd name="connsiteX3" fmla="*/ 5210147 w 5210147"/>
              <a:gd name="connsiteY3" fmla="*/ 3028517 h 6210629"/>
              <a:gd name="connsiteX4" fmla="*/ 2028035 w 5210147"/>
              <a:gd name="connsiteY4" fmla="*/ 6210629 h 6210629"/>
              <a:gd name="connsiteX5" fmla="*/ 3916 w 5210147"/>
              <a:gd name="connsiteY5" fmla="*/ 5483989 h 6210629"/>
              <a:gd name="connsiteX6" fmla="*/ 0 w 5210147"/>
              <a:gd name="connsiteY6" fmla="*/ 5480430 h 6210629"/>
              <a:gd name="connsiteX7" fmla="*/ 0 w 5210147"/>
              <a:gd name="connsiteY7" fmla="*/ 576603 h 6210629"/>
              <a:gd name="connsiteX8" fmla="*/ 3916 w 5210147"/>
              <a:gd name="connsiteY8" fmla="*/ 573044 h 6210629"/>
              <a:gd name="connsiteX9" fmla="*/ 933918 w 5210147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10147" h="6210629">
                <a:moveTo>
                  <a:pt x="1058223" y="0"/>
                </a:moveTo>
                <a:lnTo>
                  <a:pt x="3003078" y="0"/>
                </a:lnTo>
                <a:lnTo>
                  <a:pt x="3266657" y="96471"/>
                </a:lnTo>
                <a:cubicBezTo>
                  <a:pt x="4408765" y="579542"/>
                  <a:pt x="5210147" y="1710443"/>
                  <a:pt x="5210147" y="3028517"/>
                </a:cubicBezTo>
                <a:cubicBezTo>
                  <a:pt x="5210147" y="4785949"/>
                  <a:pt x="3785467" y="6210629"/>
                  <a:pt x="2028035" y="6210629"/>
                </a:cubicBezTo>
                <a:cubicBezTo>
                  <a:pt x="1259159" y="6210629"/>
                  <a:pt x="553973" y="5937936"/>
                  <a:pt x="3916" y="5483989"/>
                </a:cubicBezTo>
                <a:lnTo>
                  <a:pt x="0" y="5480430"/>
                </a:lnTo>
                <a:lnTo>
                  <a:pt x="0" y="576603"/>
                </a:lnTo>
                <a:lnTo>
                  <a:pt x="3916" y="573044"/>
                </a:lnTo>
                <a:cubicBezTo>
                  <a:pt x="278945" y="346070"/>
                  <a:pt x="592755" y="164410"/>
                  <a:pt x="933918" y="394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 descr="Mining tools">
            <a:extLst>
              <a:ext uri="{FF2B5EF4-FFF2-40B4-BE49-F238E27FC236}">
                <a16:creationId xmlns:a16="http://schemas.microsoft.com/office/drawing/2014/main" id="{FC66796B-7CE3-44E4-A543-78B0BA7F1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941" y="1301551"/>
            <a:ext cx="3440610" cy="344061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C12355-2A8A-4D82-8531-C6767630D0FA}"/>
              </a:ext>
            </a:extLst>
          </p:cNvPr>
          <p:cNvGrpSpPr/>
          <p:nvPr/>
        </p:nvGrpSpPr>
        <p:grpSpPr>
          <a:xfrm>
            <a:off x="0" y="6494753"/>
            <a:ext cx="12192000" cy="472960"/>
            <a:chOff x="0" y="6494753"/>
            <a:chExt cx="12192000" cy="4729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7BA8EA-E81F-40D9-85C9-E2793EDF2A58}"/>
                </a:ext>
              </a:extLst>
            </p:cNvPr>
            <p:cNvSpPr/>
            <p:nvPr/>
          </p:nvSpPr>
          <p:spPr>
            <a:xfrm>
              <a:off x="0" y="6494753"/>
              <a:ext cx="12192000" cy="361507"/>
            </a:xfrm>
            <a:prstGeom prst="rect">
              <a:avLst/>
            </a:prstGeom>
            <a:solidFill>
              <a:srgbClr val="007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5ABB21-26D1-4235-8910-923DACD45931}"/>
                </a:ext>
              </a:extLst>
            </p:cNvPr>
            <p:cNvSpPr txBox="1"/>
            <p:nvPr/>
          </p:nvSpPr>
          <p:spPr>
            <a:xfrm>
              <a:off x="9520101" y="6536826"/>
              <a:ext cx="23976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0" i="0" kern="0" spc="-20" baseline="0" dirty="0">
                  <a:solidFill>
                    <a:schemeClr val="bg1"/>
                  </a:solidFill>
                  <a:latin typeface="Segoe UI Semibold" charset="0"/>
                </a:rPr>
                <a:t>Microsoft Azure    </a:t>
              </a:r>
              <a:r>
                <a:rPr lang="en-US" sz="1100" b="0" i="0" kern="0" spc="-20" baseline="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|  @Techielass</a:t>
              </a:r>
              <a:endPara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endParaRPr>
            </a:p>
            <a:p>
              <a:endParaRPr lang="en-GB" sz="1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640927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35F7-BD4C-42FF-B824-BDA174F927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1971" y="17264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078D4"/>
                </a:solidFill>
                <a:latin typeface="Calibri Light (Headings)"/>
              </a:rPr>
              <a:t>Cost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005D6C-FFEE-49F9-8D4F-ED914CCC5314}"/>
              </a:ext>
            </a:extLst>
          </p:cNvPr>
          <p:cNvGrpSpPr/>
          <p:nvPr/>
        </p:nvGrpSpPr>
        <p:grpSpPr>
          <a:xfrm>
            <a:off x="316880" y="2354250"/>
            <a:ext cx="4405544" cy="372935"/>
            <a:chOff x="426425" y="3666045"/>
            <a:chExt cx="4235841" cy="35857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EB6637-43D4-4766-B3F9-125B689C1F0F}"/>
                </a:ext>
              </a:extLst>
            </p:cNvPr>
            <p:cNvSpPr/>
            <p:nvPr/>
          </p:nvSpPr>
          <p:spPr>
            <a:xfrm>
              <a:off x="912336" y="3709525"/>
              <a:ext cx="3749930" cy="26115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5011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4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schemeClr val="bg2">
                      <a:lumMod val="1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What would it cost in the </a:t>
              </a:r>
              <a:r>
                <a:rPr lang="en-US" kern="0" dirty="0">
                  <a:solidFill>
                    <a:srgbClr val="0078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cloud?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ea typeface="Segoe UI Light" charset="0"/>
                <a:cs typeface="Segoe UI" panose="020B0502040204020203" pitchFamily="34" charset="0"/>
              </a:endParaRPr>
            </a:p>
          </p:txBody>
        </p:sp>
        <p:sp>
          <p:nvSpPr>
            <p:cNvPr id="9" name="arrow_15" title="Icon of a arrow in a circle pointed right">
              <a:extLst>
                <a:ext uri="{FF2B5EF4-FFF2-40B4-BE49-F238E27FC236}">
                  <a16:creationId xmlns:a16="http://schemas.microsoft.com/office/drawing/2014/main" id="{8B3DA8E4-96CF-4DFA-8B7A-753025E54CC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33" tIns="46616" rIns="93233" bIns="46616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50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4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00D0F9-5492-492C-A925-11FB0828D92C}"/>
              </a:ext>
            </a:extLst>
          </p:cNvPr>
          <p:cNvGrpSpPr/>
          <p:nvPr/>
        </p:nvGrpSpPr>
        <p:grpSpPr>
          <a:xfrm>
            <a:off x="316880" y="3137382"/>
            <a:ext cx="4324066" cy="599219"/>
            <a:chOff x="426425" y="4250976"/>
            <a:chExt cx="4157502" cy="57613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C06658-CA70-407E-A405-715D96282528}"/>
                </a:ext>
              </a:extLst>
            </p:cNvPr>
            <p:cNvSpPr/>
            <p:nvPr/>
          </p:nvSpPr>
          <p:spPr>
            <a:xfrm>
              <a:off x="912337" y="4294455"/>
              <a:ext cx="3671590" cy="53265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5011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4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Azure Pricing Calculator - </a:t>
              </a:r>
              <a:r>
                <a:rPr kumimoji="0" lang="en-I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https://bit.ly/3dFpZqh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 Light" charset="0"/>
                <a:cs typeface="Segoe UI" panose="020B0502040204020203" pitchFamily="34" charset="0"/>
              </a:endParaRPr>
            </a:p>
          </p:txBody>
        </p:sp>
        <p:sp>
          <p:nvSpPr>
            <p:cNvPr id="32" name="arrow_15" title="Icon of a arrow in a circle pointed right">
              <a:extLst>
                <a:ext uri="{FF2B5EF4-FFF2-40B4-BE49-F238E27FC236}">
                  <a16:creationId xmlns:a16="http://schemas.microsoft.com/office/drawing/2014/main" id="{00248CCD-320A-4492-B039-5EEE3340436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33" tIns="46616" rIns="93233" bIns="46616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50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4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4D79FA-B58B-4272-A680-73579559481F}"/>
              </a:ext>
            </a:extLst>
          </p:cNvPr>
          <p:cNvGrpSpPr/>
          <p:nvPr/>
        </p:nvGrpSpPr>
        <p:grpSpPr>
          <a:xfrm>
            <a:off x="316880" y="1518344"/>
            <a:ext cx="4768925" cy="588443"/>
            <a:chOff x="426425" y="4250976"/>
            <a:chExt cx="4585225" cy="56577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FC57DBA-444D-444D-909C-92291EAF6117}"/>
                </a:ext>
              </a:extLst>
            </p:cNvPr>
            <p:cNvSpPr/>
            <p:nvPr/>
          </p:nvSpPr>
          <p:spPr>
            <a:xfrm>
              <a:off x="912337" y="4294451"/>
              <a:ext cx="4099313" cy="52230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1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How much does your </a:t>
              </a: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existing</a:t>
              </a: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 environment cost?</a:t>
              </a:r>
            </a:p>
          </p:txBody>
        </p:sp>
        <p:sp>
          <p:nvSpPr>
            <p:cNvPr id="35" name="arrow_15" title="Icon of a arrow in a circle pointed right">
              <a:extLst>
                <a:ext uri="{FF2B5EF4-FFF2-40B4-BE49-F238E27FC236}">
                  <a16:creationId xmlns:a16="http://schemas.microsoft.com/office/drawing/2014/main" id="{C3C3ADB8-2B34-4616-8884-4382D2A793E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33" tIns="46616" rIns="93233" bIns="46616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50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4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2AAB3C-B7FE-4232-8616-83B4C1B7A37F}"/>
              </a:ext>
            </a:extLst>
          </p:cNvPr>
          <p:cNvGrpSpPr/>
          <p:nvPr/>
        </p:nvGrpSpPr>
        <p:grpSpPr>
          <a:xfrm>
            <a:off x="316880" y="3991806"/>
            <a:ext cx="4405544" cy="588448"/>
            <a:chOff x="426425" y="3666045"/>
            <a:chExt cx="4235841" cy="56578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0E8F51-7058-428D-90CA-7634055808CF}"/>
                </a:ext>
              </a:extLst>
            </p:cNvPr>
            <p:cNvSpPr/>
            <p:nvPr/>
          </p:nvSpPr>
          <p:spPr>
            <a:xfrm>
              <a:off x="912336" y="3709525"/>
              <a:ext cx="3749930" cy="52230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5011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4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srgbClr val="0078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Total Cost of Ownership Calculator </a:t>
              </a:r>
              <a:r>
                <a:rPr lang="en-US" kern="0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- https://bit.ly/3dHAYQe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ea typeface="Segoe UI Light" charset="0"/>
                <a:cs typeface="Segoe UI" panose="020B0502040204020203" pitchFamily="34" charset="0"/>
              </a:endParaRPr>
            </a:p>
          </p:txBody>
        </p:sp>
        <p:sp>
          <p:nvSpPr>
            <p:cNvPr id="16" name="arrow_15" title="Icon of a arrow in a circle pointed right">
              <a:extLst>
                <a:ext uri="{FF2B5EF4-FFF2-40B4-BE49-F238E27FC236}">
                  <a16:creationId xmlns:a16="http://schemas.microsoft.com/office/drawing/2014/main" id="{8868DC7C-B41D-48AE-BACA-D8679978F98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33" tIns="46616" rIns="93233" bIns="46616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50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4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7A270F-E803-49D2-A7F9-E9BB26607F13}"/>
              </a:ext>
            </a:extLst>
          </p:cNvPr>
          <p:cNvGrpSpPr/>
          <p:nvPr/>
        </p:nvGrpSpPr>
        <p:grpSpPr>
          <a:xfrm>
            <a:off x="316880" y="4868626"/>
            <a:ext cx="4405544" cy="588448"/>
            <a:chOff x="426425" y="3666045"/>
            <a:chExt cx="4235841" cy="5657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002B671-8222-4E21-8067-521B5FBDDE2D}"/>
                </a:ext>
              </a:extLst>
            </p:cNvPr>
            <p:cNvSpPr/>
            <p:nvPr/>
          </p:nvSpPr>
          <p:spPr>
            <a:xfrm>
              <a:off x="912336" y="3709525"/>
              <a:ext cx="3749930" cy="52230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5011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4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srgbClr val="0078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Cloud Cost </a:t>
              </a:r>
              <a:r>
                <a:rPr lang="en-US" kern="0" dirty="0" err="1">
                  <a:solidFill>
                    <a:srgbClr val="0078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Optimisation</a:t>
              </a:r>
              <a:r>
                <a:rPr lang="en-US" kern="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- https://bit.ly/2Bk7kTT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Segoe UI Light" charset="0"/>
                <a:cs typeface="Segoe UI" panose="020B0502040204020203" pitchFamily="34" charset="0"/>
              </a:endParaRP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B37AC9B5-2252-4800-AC97-EDF4CD3DD00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33" tIns="46616" rIns="93233" bIns="46616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50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4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5" name="Graphic 4" descr="Gold bars">
            <a:extLst>
              <a:ext uri="{FF2B5EF4-FFF2-40B4-BE49-F238E27FC236}">
                <a16:creationId xmlns:a16="http://schemas.microsoft.com/office/drawing/2014/main" id="{0ED35E91-C277-44D8-BBCD-87DCB7308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7267" y="1448767"/>
            <a:ext cx="2173021" cy="2173021"/>
          </a:xfrm>
          <a:prstGeom prst="rect">
            <a:avLst/>
          </a:prstGeom>
        </p:spPr>
      </p:pic>
      <p:pic>
        <p:nvPicPr>
          <p:cNvPr id="10" name="Graphic 9" descr="Money">
            <a:extLst>
              <a:ext uri="{FF2B5EF4-FFF2-40B4-BE49-F238E27FC236}">
                <a16:creationId xmlns:a16="http://schemas.microsoft.com/office/drawing/2014/main" id="{8AE6D145-98ED-4173-8429-27667171D9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60654" y="4212561"/>
            <a:ext cx="2173021" cy="2173021"/>
          </a:xfrm>
          <a:prstGeom prst="rect">
            <a:avLst/>
          </a:prstGeom>
        </p:spPr>
      </p:pic>
      <p:pic>
        <p:nvPicPr>
          <p:cNvPr id="26" name="Graphic 25" descr="Piggy Bank">
            <a:extLst>
              <a:ext uri="{FF2B5EF4-FFF2-40B4-BE49-F238E27FC236}">
                <a16:creationId xmlns:a16="http://schemas.microsoft.com/office/drawing/2014/main" id="{D60C343E-9005-4360-8D2D-2C8559B18A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39116" y="411692"/>
            <a:ext cx="2173021" cy="2173021"/>
          </a:xfrm>
          <a:prstGeom prst="rect">
            <a:avLst/>
          </a:prstGeom>
        </p:spPr>
      </p:pic>
      <p:pic>
        <p:nvPicPr>
          <p:cNvPr id="37" name="Graphic 36" descr="Bank check">
            <a:extLst>
              <a:ext uri="{FF2B5EF4-FFF2-40B4-BE49-F238E27FC236}">
                <a16:creationId xmlns:a16="http://schemas.microsoft.com/office/drawing/2014/main" id="{C3F2422D-7616-4189-A293-DD26BB4970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49152" y="2950517"/>
            <a:ext cx="2173021" cy="217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0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AF4ABE2-381B-4B67-9C0F-27FFD64F7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8">
            <a:extLst>
              <a:ext uri="{FF2B5EF4-FFF2-40B4-BE49-F238E27FC236}">
                <a16:creationId xmlns:a16="http://schemas.microsoft.com/office/drawing/2014/main" id="{4AA509EC-4C56-4A74-A517-3ECD04C3F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82070" y="2355786"/>
            <a:ext cx="734166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D0D8BE-AD7B-42CB-940F-170381C54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0689" y="2520377"/>
            <a:ext cx="5822343" cy="2439683"/>
          </a:xfrm>
        </p:spPr>
        <p:txBody>
          <a:bodyPr>
            <a:normAutofit/>
          </a:bodyPr>
          <a:lstStyle/>
          <a:p>
            <a:pPr algn="l"/>
            <a:r>
              <a:rPr lang="en-GB" sz="5400">
                <a:solidFill>
                  <a:srgbClr val="FFFFFF"/>
                </a:solidFill>
              </a:rPr>
              <a:t>Assessment Stage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7F55C7F-6D11-4C5D-A867-42518C3B4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0689" y="4963425"/>
            <a:ext cx="6037467" cy="758843"/>
          </a:xfrm>
        </p:spPr>
        <p:txBody>
          <a:bodyPr anchor="t">
            <a:normAutofit/>
          </a:bodyPr>
          <a:lstStyle/>
          <a:p>
            <a:pPr algn="l"/>
            <a:endParaRPr lang="en-GB" sz="2000">
              <a:solidFill>
                <a:srgbClr val="FFFFFF"/>
              </a:solidFill>
            </a:endParaRPr>
          </a:p>
        </p:txBody>
      </p:sp>
      <p:sp>
        <p:nvSpPr>
          <p:cNvPr id="56" name="Freeform 5">
            <a:extLst>
              <a:ext uri="{FF2B5EF4-FFF2-40B4-BE49-F238E27FC236}">
                <a16:creationId xmlns:a16="http://schemas.microsoft.com/office/drawing/2014/main" id="{6FBC94C7-2F0E-4FBA-B442-0E0296AAA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82070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6">
            <a:extLst>
              <a:ext uri="{FF2B5EF4-FFF2-40B4-BE49-F238E27FC236}">
                <a16:creationId xmlns:a16="http://schemas.microsoft.com/office/drawing/2014/main" id="{6CF43A2F-2E6F-44F4-A006-A10CF1DCB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6808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7">
            <a:extLst>
              <a:ext uri="{FF2B5EF4-FFF2-40B4-BE49-F238E27FC236}">
                <a16:creationId xmlns:a16="http://schemas.microsoft.com/office/drawing/2014/main" id="{F83DA5F0-0D4C-4E74-8A5C-F6CBD391F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6808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7798713-AB3F-41E3-8CE3-1C1FBCF7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28" y="1120021"/>
            <a:ext cx="3268481" cy="3509529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lipboard Partially Checked">
            <a:extLst>
              <a:ext uri="{FF2B5EF4-FFF2-40B4-BE49-F238E27FC236}">
                <a16:creationId xmlns:a16="http://schemas.microsoft.com/office/drawing/2014/main" id="{F2CF61DF-9815-4D71-9405-5B45D6ED7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6395" y="1418907"/>
            <a:ext cx="2961361" cy="2961361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D0CB012F-ADE5-433F-827B-D4157EADC05B}"/>
              </a:ext>
            </a:extLst>
          </p:cNvPr>
          <p:cNvGrpSpPr/>
          <p:nvPr/>
        </p:nvGrpSpPr>
        <p:grpSpPr>
          <a:xfrm>
            <a:off x="-3048" y="6492811"/>
            <a:ext cx="12192000" cy="472960"/>
            <a:chOff x="0" y="6494753"/>
            <a:chExt cx="12192000" cy="47296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213E749-D609-4007-823D-692899D429CA}"/>
                </a:ext>
              </a:extLst>
            </p:cNvPr>
            <p:cNvSpPr/>
            <p:nvPr/>
          </p:nvSpPr>
          <p:spPr>
            <a:xfrm>
              <a:off x="0" y="6494753"/>
              <a:ext cx="12192000" cy="361507"/>
            </a:xfrm>
            <a:prstGeom prst="rect">
              <a:avLst/>
            </a:prstGeom>
            <a:solidFill>
              <a:srgbClr val="007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CC78073-1181-41BF-9905-B637F883A326}"/>
                </a:ext>
              </a:extLst>
            </p:cNvPr>
            <p:cNvSpPr txBox="1"/>
            <p:nvPr/>
          </p:nvSpPr>
          <p:spPr>
            <a:xfrm>
              <a:off x="9520101" y="6536826"/>
              <a:ext cx="23976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100" b="0" i="0" kern="0" spc="-20" baseline="0">
                  <a:solidFill>
                    <a:schemeClr val="bg1"/>
                  </a:solidFill>
                  <a:latin typeface="Segoe UI Semibold" charset="0"/>
                </a:rPr>
                <a:t>Microsoft Azure    </a:t>
              </a:r>
              <a:r>
                <a:rPr lang="en-US" sz="1100" b="0" i="0" kern="0" spc="-20" baseline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|  @Techielass</a:t>
              </a:r>
              <a:endParaRPr lang="en-US" sz="1100" b="0" i="0" kern="0" spc="-20" baseline="0">
                <a:solidFill>
                  <a:schemeClr val="bg1"/>
                </a:solidFill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endParaRPr>
            </a:p>
            <a:p>
              <a:pPr>
                <a:spcAft>
                  <a:spcPts val="600"/>
                </a:spcAft>
              </a:pPr>
              <a:endParaRPr lang="en-GB" sz="11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4949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F3BEF5D-816D-4F51-A029-0243943F4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A7B34-A54E-4678-8D4E-B0211BF77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8" y="576263"/>
            <a:ext cx="3881313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Resource Management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85EE6CD-C61E-4F22-9787-1ADF1D3EB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367774" y="678699"/>
            <a:ext cx="823464" cy="54347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B09E943B-B91F-4874-BDC1-8B9612FC31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8149408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EDC5990E-52DD-42A2-8031-F7DC4B0812E8}"/>
              </a:ext>
            </a:extLst>
          </p:cNvPr>
          <p:cNvGrpSpPr/>
          <p:nvPr/>
        </p:nvGrpSpPr>
        <p:grpSpPr>
          <a:xfrm>
            <a:off x="0" y="6494753"/>
            <a:ext cx="12192000" cy="472960"/>
            <a:chOff x="0" y="6494753"/>
            <a:chExt cx="12192000" cy="47296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4B3CA5A-9F1E-40DC-B036-55B29B5D2257}"/>
                </a:ext>
              </a:extLst>
            </p:cNvPr>
            <p:cNvSpPr/>
            <p:nvPr/>
          </p:nvSpPr>
          <p:spPr>
            <a:xfrm>
              <a:off x="0" y="6494753"/>
              <a:ext cx="12192000" cy="361507"/>
            </a:xfrm>
            <a:prstGeom prst="rect">
              <a:avLst/>
            </a:prstGeom>
            <a:solidFill>
              <a:srgbClr val="007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742790-AF29-424C-8730-EBBCCA05F4DE}"/>
                </a:ext>
              </a:extLst>
            </p:cNvPr>
            <p:cNvSpPr txBox="1"/>
            <p:nvPr/>
          </p:nvSpPr>
          <p:spPr>
            <a:xfrm>
              <a:off x="9520101" y="6536826"/>
              <a:ext cx="23976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0" i="0" kern="0" spc="-20" baseline="0" dirty="0">
                  <a:solidFill>
                    <a:schemeClr val="bg1"/>
                  </a:solidFill>
                  <a:latin typeface="Segoe UI Semibold" charset="0"/>
                </a:rPr>
                <a:t>Microsoft Azure    </a:t>
              </a:r>
              <a:r>
                <a:rPr lang="en-US" sz="1100" b="0" i="0" kern="0" spc="-20" baseline="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|  @Techielass</a:t>
              </a:r>
              <a:endPara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endParaRPr>
            </a:p>
            <a:p>
              <a:endParaRPr lang="en-GB" sz="1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882384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5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Azure Dev">
      <a:dk1>
        <a:srgbClr val="007EBA"/>
      </a:dk1>
      <a:lt1>
        <a:srgbClr val="FFFFFF"/>
      </a:lt1>
      <a:dk2>
        <a:srgbClr val="44546A"/>
      </a:dk2>
      <a:lt2>
        <a:srgbClr val="E3E4E3"/>
      </a:lt2>
      <a:accent1>
        <a:srgbClr val="4C4D4C"/>
      </a:accent1>
      <a:accent2>
        <a:srgbClr val="00A3DA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Theme">
  <a:themeElements>
    <a:clrScheme name="Azure Dev">
      <a:dk1>
        <a:srgbClr val="007EBA"/>
      </a:dk1>
      <a:lt1>
        <a:srgbClr val="FFFFFF"/>
      </a:lt1>
      <a:dk2>
        <a:srgbClr val="44546A"/>
      </a:dk2>
      <a:lt2>
        <a:srgbClr val="E3E4E3"/>
      </a:lt2>
      <a:accent1>
        <a:srgbClr val="4C4D4C"/>
      </a:accent1>
      <a:accent2>
        <a:srgbClr val="00A3DA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icrosoft Ignite">
    <a:dk1>
      <a:srgbClr val="1A1A1A"/>
    </a:dk1>
    <a:lt1>
      <a:srgbClr val="FFFFFF"/>
    </a:lt1>
    <a:dk2>
      <a:srgbClr val="0D0D0D"/>
    </a:dk2>
    <a:lt2>
      <a:srgbClr val="E6E6E6"/>
    </a:lt2>
    <a:accent1>
      <a:srgbClr val="0078D4"/>
    </a:accent1>
    <a:accent2>
      <a:srgbClr val="002050"/>
    </a:accent2>
    <a:accent3>
      <a:srgbClr val="D83B01"/>
    </a:accent3>
    <a:accent4>
      <a:srgbClr val="F37521"/>
    </a:accent4>
    <a:accent5>
      <a:srgbClr val="737373"/>
    </a:accent5>
    <a:accent6>
      <a:srgbClr val="D2D2D2"/>
    </a:accent6>
    <a:hlink>
      <a:srgbClr val="0078D4"/>
    </a:hlink>
    <a:folHlink>
      <a:srgbClr val="0078D4"/>
    </a:folHlink>
  </a:clrScheme>
</a:themeOverrid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816</Words>
  <Application>Microsoft Office PowerPoint</Application>
  <PresentationFormat>Widescreen</PresentationFormat>
  <Paragraphs>223</Paragraphs>
  <Slides>20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Segoe UI Light</vt:lpstr>
      <vt:lpstr>Calibri Light</vt:lpstr>
      <vt:lpstr>Arial</vt:lpstr>
      <vt:lpstr>Segoe UI</vt:lpstr>
      <vt:lpstr>Segoe UI Light (Headings)</vt:lpstr>
      <vt:lpstr>Segoe UI Semilight</vt:lpstr>
      <vt:lpstr>Calibri</vt:lpstr>
      <vt:lpstr>Segoe UI Semilight (Body)</vt:lpstr>
      <vt:lpstr>Segoe UI Semibold</vt:lpstr>
      <vt:lpstr>Helvetica Neue Medium</vt:lpstr>
      <vt:lpstr>Calibri Light (Headings)</vt:lpstr>
      <vt:lpstr>Office Theme</vt:lpstr>
      <vt:lpstr>4_Office Theme</vt:lpstr>
      <vt:lpstr>5_Office Theme</vt:lpstr>
      <vt:lpstr>Office Theme</vt:lpstr>
      <vt:lpstr>Deliver your datacentre migration project successfully</vt:lpstr>
      <vt:lpstr>Who am I?</vt:lpstr>
      <vt:lpstr>PowerPoint Presentation</vt:lpstr>
      <vt:lpstr>Migration stages</vt:lpstr>
      <vt:lpstr>Discovery Stage</vt:lpstr>
      <vt:lpstr>PowerPoint Presentation</vt:lpstr>
      <vt:lpstr>Cost</vt:lpstr>
      <vt:lpstr>Assessment Stage </vt:lpstr>
      <vt:lpstr>Resource Management</vt:lpstr>
      <vt:lpstr>Migrate Stage</vt:lpstr>
      <vt:lpstr>PowerPoint Presentation</vt:lpstr>
      <vt:lpstr>PowerPoint Presentation</vt:lpstr>
      <vt:lpstr>Secure &amp; Manage</vt:lpstr>
      <vt:lpstr>PowerPoint Presentation</vt:lpstr>
      <vt:lpstr>No migration is ever linear or simple…. Azure  </vt:lpstr>
      <vt:lpstr>Key Learnings</vt:lpstr>
      <vt:lpstr>Microsoft Cloud Adoption Framework for Azure</vt:lpstr>
      <vt:lpstr>PowerPoint Presentation</vt:lpstr>
      <vt:lpstr>Azure migration center   </vt:lpstr>
      <vt:lpstr>Thank you!  Resources: https://aka.ms/migrate-talk-resources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2021-03-20T13:31:44Z</dcterms:created>
  <dcterms:modified xsi:type="dcterms:W3CDTF">2021-03-22T09:22:33Z</dcterms:modified>
</cp:coreProperties>
</file>